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2"/>
  </p:notesMasterIdLst>
  <p:sldIdLst>
    <p:sldId id="257" r:id="rId2"/>
    <p:sldId id="258" r:id="rId3"/>
    <p:sldId id="265" r:id="rId4"/>
    <p:sldId id="266" r:id="rId5"/>
    <p:sldId id="267" r:id="rId6"/>
    <p:sldId id="275" r:id="rId7"/>
    <p:sldId id="287" r:id="rId8"/>
    <p:sldId id="279" r:id="rId9"/>
    <p:sldId id="276" r:id="rId10"/>
    <p:sldId id="284" r:id="rId11"/>
    <p:sldId id="288" r:id="rId12"/>
    <p:sldId id="278" r:id="rId13"/>
    <p:sldId id="280" r:id="rId14"/>
    <p:sldId id="281" r:id="rId15"/>
    <p:sldId id="289" r:id="rId16"/>
    <p:sldId id="282" r:id="rId17"/>
    <p:sldId id="283" r:id="rId18"/>
    <p:sldId id="292" r:id="rId19"/>
    <p:sldId id="290" r:id="rId20"/>
    <p:sldId id="296" r:id="rId21"/>
    <p:sldId id="297" r:id="rId22"/>
    <p:sldId id="298" r:id="rId23"/>
    <p:sldId id="293" r:id="rId24"/>
    <p:sldId id="270" r:id="rId25"/>
    <p:sldId id="294" r:id="rId26"/>
    <p:sldId id="299" r:id="rId27"/>
    <p:sldId id="302" r:id="rId28"/>
    <p:sldId id="300" r:id="rId29"/>
    <p:sldId id="272" r:id="rId30"/>
    <p:sldId id="273" r:id="rId31"/>
    <p:sldId id="303" r:id="rId32"/>
    <p:sldId id="305" r:id="rId33"/>
    <p:sldId id="304" r:id="rId34"/>
    <p:sldId id="306" r:id="rId35"/>
    <p:sldId id="309" r:id="rId36"/>
    <p:sldId id="312" r:id="rId37"/>
    <p:sldId id="352" r:id="rId38"/>
    <p:sldId id="315" r:id="rId39"/>
    <p:sldId id="307" r:id="rId40"/>
    <p:sldId id="310" r:id="rId41"/>
    <p:sldId id="316" r:id="rId42"/>
    <p:sldId id="311" r:id="rId43"/>
    <p:sldId id="308" r:id="rId44"/>
    <p:sldId id="327" r:id="rId45"/>
    <p:sldId id="328" r:id="rId46"/>
    <p:sldId id="329" r:id="rId47"/>
    <p:sldId id="330" r:id="rId48"/>
    <p:sldId id="317" r:id="rId49"/>
    <p:sldId id="318" r:id="rId50"/>
    <p:sldId id="335" r:id="rId51"/>
    <p:sldId id="336" r:id="rId52"/>
    <p:sldId id="331" r:id="rId53"/>
    <p:sldId id="337" r:id="rId54"/>
    <p:sldId id="332" r:id="rId55"/>
    <p:sldId id="333" r:id="rId56"/>
    <p:sldId id="338" r:id="rId57"/>
    <p:sldId id="340" r:id="rId58"/>
    <p:sldId id="344" r:id="rId59"/>
    <p:sldId id="343" r:id="rId60"/>
    <p:sldId id="345" r:id="rId61"/>
    <p:sldId id="353" r:id="rId62"/>
    <p:sldId id="339" r:id="rId63"/>
    <p:sldId id="346" r:id="rId64"/>
    <p:sldId id="354" r:id="rId65"/>
    <p:sldId id="347" r:id="rId66"/>
    <p:sldId id="341" r:id="rId67"/>
    <p:sldId id="348" r:id="rId68"/>
    <p:sldId id="349" r:id="rId69"/>
    <p:sldId id="350" r:id="rId70"/>
    <p:sldId id="35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DDD"/>
    <a:srgbClr val="0000FF"/>
    <a:srgbClr val="FF00FF"/>
    <a:srgbClr val="3281F6"/>
    <a:srgbClr val="69D533"/>
    <a:srgbClr val="FFEFEF"/>
    <a:srgbClr val="EA0000"/>
    <a:srgbClr val="68A042"/>
    <a:srgbClr val="76B54B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6" autoAdjust="0"/>
    <p:restoredTop sz="91024" autoAdjust="0"/>
  </p:normalViewPr>
  <p:slideViewPr>
    <p:cSldViewPr snapToGrid="0">
      <p:cViewPr>
        <p:scale>
          <a:sx n="101" d="100"/>
          <a:sy n="101" d="100"/>
        </p:scale>
        <p:origin x="184" y="160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5:51:5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1344 24575,'397'1'0,"409"-2"0,-564-8 0,0-9 0,-2-12 0,341-85 0,-434 69 0,209-95 0,-351 139 0,213-83 0,23-10 0,-189 72 0,-1-3 0,71-50 0,-91 52 0,-2-1 0,0-2 0,-2-1 0,-1-1 0,28-41 0,-50 64 0,0 0 0,-1-1 0,0 0 0,0 1 0,0-1 0,-1 0 0,0 0 0,-1-1 0,1 1 0,0-11 0,-5-77 0,0 37 0,3 56 0,0 0 0,0 0 0,0 0 0,0 0 0,0 0 0,0 0 0,-1 0 0,1 0 0,-1 0 0,0 0 0,1 0 0,-1 0 0,0 0 0,0 1 0,0-1 0,0 0 0,-1 0 0,1 1 0,0-1 0,-1 1 0,-1-2 0,2 2 0,0 1 0,1 0 0,-1 0 0,0-1 0,1 1 0,-1 0 0,0 0 0,1 0 0,-1 0 0,0 0 0,0 0 0,1 0 0,-1 0 0,0 0 0,1 1 0,-1-1 0,0 0 0,1 0 0,-1 1 0,1-1 0,-1 0 0,0 1 0,0 0 0,-16 22 0,11-6 0,0 0 0,2 1 0,0-1 0,1 1 0,1 0 0,0 0 0,2 0 0,0 0 0,1 0 0,0 0 0,6 21 0,-5-33 0,0 0 0,0-1 0,1 1 0,0-1 0,0 0 0,0 0 0,0 0 0,1 0 0,0 0 0,0-1 0,0 0 0,1 0 0,0 0 0,-1 0 0,1-1 0,0 0 0,1 0 0,-1 0 0,1 0 0,-1-1 0,1 0 0,0 0 0,11 2 0,12 1 0,0-1 0,1 0 0,45-3 0,-58 0 0,24-1 0,-1 2 0,58-7 0,-85 3 0,0 0 0,0 0 0,-1-2 0,1 0 0,-1 0 0,0-1 0,0 0 0,18-12 0,213-154 0,-207 149 0,0 1 0,2 2 0,0 2 0,1 2 0,75-20 0,-15 14 0,125-11 0,66 13 0,-261 15 0,-29 4 0,1 0 0,-1-1 0,1 1 0,0 0 0,-1-1 0,1 1 0,-1 0 0,1-1 0,-1 1 0,1-1 0,-1 1 0,0-1 0,1 1 0,-1-1 0,0 1 0,1-1 0,-1 1 0,0-1 0,1 0 0,-1 1 0,0-1 0,0 1 0,0-2 0,0-1 0,-1-1 0,0 1 0,0 0 0,0 0 0,0 0 0,0 0 0,-1 0 0,1 0 0,-1 1 0,0-1 0,0 0 0,-4-3 0,-7-9 0,0 0 0,-1 1 0,0 0 0,-20-13 0,70 24 0,-26 4 0,6 0 0,0 1 0,0 0 0,0 1 0,20 7 0,-32-9 0,-1 0 0,0 1 0,0-1 0,0 1 0,0-1 0,-1 1 0,1 0 0,0 0 0,-1 0 0,1 0 0,-1 1 0,0-1 0,0 1 0,0-1 0,0 1 0,0 0 0,0 0 0,-1-1 0,1 1 0,-1 1 0,0-1 0,0 0 0,0 0 0,0 0 0,-1 0 0,1 1 0,-1 4 0,0 0 0,-1 0 0,0-1 0,-1 1 0,0 0 0,0 0 0,-1-1 0,0 1 0,0-1 0,-1 1 0,1-1 0,-2-1 0,1 1 0,-1 0 0,0-1 0,0 0 0,-12 10 0,-9 7 0,-1-2 0,-48 29 0,62-41 0,-3 1 0,9-5 0,0 1 0,-1-2 0,1 1 0,-1-1 0,0 0 0,-1-1 0,-8 3 0,16-6 0,1 0 0,0 0 0,0 0 0,0 0 0,-1 0 0,1 0 0,0 0 0,0 0 0,0 0 0,-1 0 0,1 0 0,0 0 0,0 0 0,0 0 0,0 0 0,-1 0 0,1-1 0,0 1 0,0 0 0,0 0 0,0 0 0,-1 0 0,1 0 0,0 0 0,0 0 0,0-1 0,0 1 0,0 0 0,0 0 0,-1 0 0,1 0 0,0-1 0,0 1 0,0 0 0,0 0 0,0 0 0,0-1 0,0 1 0,0 0 0,0 0 0,0 0 0,0-1 0,0 1 0,0 0 0,0 0 0,4-14 0,10-14 0,-13 27 0,78-152 0,-31 56 0,-47 95-54,16-25 235,-16 26-225,-1 0 0,1 1 0,-1-1 0,1 0 1,-1 1-1,1-1 0,-1 1 0,1-1 0,0 1 0,-1-1 0,1 1 0,0-1 1,-1 1-1,1-1 0,0 1 0,0 0 0,0 0 0,-1-1 0,1 1 0,0 0 0,0 0 1,0 0-1,-1 0 0,1 0 0,0 0 0,0 0 0,0 0 0,-1 0 0,1 0 1,0 0-1,0 1 0,0-1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3:57:0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24575,'150'-2'0,"185"5"0,-283 1 0,0 2 0,0 3 0,0 1 0,62 23 0,-84-21 0,-2 1 0,0 1 0,-1 1 0,0 2 0,44 36 0,111 118 0,-82-73 0,-81-80 0,5 4 0,0 1 0,-2 1 0,29 38 0,-46-55 0,-1-1 0,0 0 0,0 1 0,-1 0 0,0 0 0,0 0 0,-1 0 0,1 0 0,-2 0 0,1 1 0,-1-1 0,0 1 0,0-1 0,-1 1 0,0-1 0,-1 1 0,1 0 0,-1-1 0,-1 0 0,-4 14 0,4-16 0,-1 0 0,0 0 0,-1 0 0,1 0 0,-1-1 0,0 1 0,0-1 0,0 0 0,-1 0 0,0-1 0,-9 7 0,-67 31 0,52-27 0,-13 5 0,-1-2 0,-1-2 0,-62 14 0,-140 15 0,203-38 0,-44 5 0,49-7 0,0 1 0,-55 16 0,67-15 0,0-1 0,-1-1 0,-41 1 0,-21 3 0,78-6 0,7-1 0,1 0 0,-1 0 0,0-1 0,0 1 0,0-1 0,0 0 0,0 0 0,1 0 0,-1 0 0,0-1 0,0 0 0,0 1 0,-4-3 0,8 2 0,-1 1 0,1-1 0,0 0 0,0 1 0,-1-1 0,1 0 0,0 0 0,0 1 0,0-1 0,0 0 0,0 0 0,0 1 0,0-1 0,0 0 0,0 0 0,1 1 0,-1-1 0,0 0 0,0 1 0,1-1 0,-1 0 0,0 0 0,1 1 0,-1-1 0,0 1 0,1-1 0,-1 0 0,1 1 0,0-1 0,19-24 0,-15 20 0,-5 5 0,27-29 0,-26 28 0,-1 0 0,1 0 0,0 0 0,0 0 0,0 1 0,0-1 0,0 0 0,0 0 0,0 1 0,0-1 0,0 0 0,0 1 0,1-1 0,-1 1 0,0-1 0,0 1 0,0 0 0,1 0 0,-1-1 0,0 1 0,1 0 0,-1 0 0,0 0 0,0 0 0,3 1 0,-8 4 0,0 0 0,0 0 0,0-1 0,-1 1 0,-9 7 0,12-11 0,-31 25 0,-62 36 0,11-8 0,83-54 0,0 1 0,0-1 0,0 1 0,1-1 0,-1 1 0,0 0 0,0-1 0,0 1 0,1 0 0,-1 0 0,0-1 0,1 1 0,-1 0 0,0 0 0,1 0 0,-1 0 0,1 0 0,0 0 0,-1-1 0,1 1 0,0 0 0,-1 0 0,1 0 0,0 0 0,0 1 0,0-1 0,0 0 0,0 0 0,0 1 0,1 0 0,0-1 0,1 1 0,-1-1 0,0 0 0,0 1 0,1-1 0,-1 0 0,1 0 0,-1 1 0,1-1 0,-1 0 0,1-1 0,0 1 0,3 1 0,11 4 0,0-1 0,30 5 0,-40-9 0,5 2 0,0 0 0,-1 1 0,1 0 0,-1 0 0,-1 1 0,1 1 0,-1 0 0,1 0 0,-2 1 0,17 15 0,-25-22 0,1 1 0,-1-1 0,0 1 0,1-1 0,-1 1 0,1-1 0,-1 1 0,1-1 0,-1 0 0,1 1 0,-1-1 0,1 0 0,-1 1 0,1-1 0,-1 0 0,1 0 0,0 1 0,-1-1 0,1 0 0,-1 0 0,1 0 0,0 0 0,-1 0 0,1 0 0,-1 0 0,1 0 0,0 0 0,-1 0 0,1 0 0,0 0 0,-1 0 0,1-1 0,-1 1 0,1 0 0,-1 0 0,1-1 0,0 1 0,-1 0 0,1-1 0,-1 1 0,1-1 0,1-2 0,-1 0 0,0 1 0,0-1 0,0 0 0,-1 0 0,1 1 0,-1-1 0,1 0 0,-1-5 0,-4-70 0,4 78 0,-10-52-1365,4 29-5461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9:29:17.5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24575,'23'0'0,"14"0"0,-3 7 0,21 12-9831,-9 0 8341,11 17 3135,0-6-1645,1 0 0,4 19 0,12-23 0,-9 24 0,-18-25 0,0-1 0,31 22 0,4 3 0,-10-10 0,-26-13-2326,-3 2 2326,-12 1 0,14-4 0,-10-1 0,1-3 4199,-6-6-4199,-8-1 1019,1 0-1019,-2 0 6784,-9-8-6784,0 5 0,-1-9 0,0 3 0,5-5 0,-4 0 0,10 0 0,-10 0 0,0-9 0,-7-7 0,-5-10 0,0-5 0,-6-6 0,-1 13 0,-5-2 0,5 14 0,-3 5 0,8-4 0,-9 4 0,5-4 0,-5 4 0,5-3 0,-4 9 0,9-10 0,-10 10 0,10-10 0,-10 4 0,5-4 0,-6-1 0,0 6 0,0-5 0,0 4 0,0-5 0,0 5 0,0 2 0,1 5 0,-1 0 0,6 4 0,1 1 0,10 5 0,1 1 0,6 0 0,-6 1 0,5 0 0,-4 0 0,5 0 0,-6 0 0,5 1 0,-9-1 0,8 0 0,-8 0 0,8 0 0,-8 0 0,3 0 0,-5 0 0,5-6 0,-3 5 0,3-4 0,-5 4 0,0 0 0,0-1 0,0 0 0,0 1 0,0-2 0,0 2 0,0-1 0,-5 1 0,-2-5 0,-5 5 0,-9-3 0,7 4 0,-7 2 0,9-2 0,-9 2 0,7-2 0,-16 3 0,16-8 0,-7 6 0,9-7 0,-9 1 0,7 4 0,-7-10 0,0 11 0,7-10 0,-15 5-6784,15-2 6784,-7-3 0,9 3 0,-1-5 0,-4 0 0,4 0 0,5 0 0,29-7 6784,3 5-6784,18-12 0,-11 5 0,1-6 0,11-3 0,-18 4 0,16-3 0,-18 3 0,-1 5 0,7-5 0,-14 12 0,5-10 0,-8 10 0,9-10 0,-7 5 0,15-2 0,-15 4 0,7 0 0,-9 3 0,5-3 0,2-1 0,-1 5 0,-1-4 0,-6 5 0,-5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9:29:51.4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24575,'23'0'0,"14"0"0,-3 7 0,21 12-9831,-9 0 8341,11 17 3135,0-6-1645,1 0 0,4 19 0,12-23 0,-9 24 0,-18-25 0,0-1 0,31 22 0,4 3 0,-10-10 0,-26-13-2326,-3 2 2326,-12 1 0,14-4 0,-10-1 0,1-3 4199,-6-6-4199,-8-1 1019,1 0-1019,-2 0 6784,-9-8-6784,0 5 0,-1-9 0,0 3 0,5-5 0,-4 0 0,10 0 0,-10 0 0,0-9 0,-7-7 0,-5-10 0,0-5 0,-6-6 0,-1 13 0,-5-2 0,5 14 0,-3 5 0,8-4 0,-9 4 0,5-4 0,-5 4 0,5-3 0,-4 9 0,9-10 0,-10 10 0,10-10 0,-10 4 0,5-4 0,-6-1 0,0 6 0,0-5 0,0 4 0,0-5 0,0 5 0,0 2 0,1 5 0,-1 0 0,6 4 0,1 1 0,10 5 0,1 1 0,6 0 0,-6 1 0,5 0 0,-4 0 0,5 0 0,-6 0 0,5 1 0,-9-1 0,8 0 0,-8 0 0,8 0 0,-8 0 0,3 0 0,-5 0 0,5-6 0,-3 5 0,3-4 0,-5 4 0,0 0 0,0-1 0,0 0 0,0 1 0,0-2 0,0 2 0,0-1 0,-5 1 0,-2-5 0,-5 5 0,-9-3 0,7 4 0,-7 2 0,9-2 0,-9 2 0,7-2 0,-16 3 0,16-8 0,-7 6 0,9-7 0,-9 1 0,7 4 0,-7-10 0,0 11 0,7-10 0,-15 5-6784,15-2 6784,-7-3 0,9 3 0,-1-5 0,-4 0 0,4 0 0,5 0 0,29-7 6784,3 5-6784,18-12 0,-11 5 0,1-6 0,11-3 0,-18 4 0,16-3 0,-18 3 0,-1 5 0,7-5 0,-14 12 0,5-10 0,-8 10 0,9-10 0,-7 5 0,15-2 0,-15 4 0,7 0 0,-9 3 0,5-3 0,2-1 0,-1 5 0,-1-4 0,-6 5 0,-5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0:00:1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24575,'25'0'0,"16"0"0,-4 0 0,49 0 0,-43 0 0,41 0 0,-36 9 0,12-6 0,-12 5 0,10-8 0,-22 0 0,21 0 0,-21 0 0,21 0 0,-21 0 0,9 0 0,-12 0 0,0 0 0,0 0 0,0 0 0,-1 0 0,1 0 0,-9 0 0,7 0 0,-7 0 0,0 0 0,-3 0 0,-8 0 0,-1 0 0,1 0 0,0 0 0,-1 0 0,1 6 0,0-5 0,-1 5 0,1-6 0,0 0 0,-1 0 0,1 0 0,0 0 0,-1 0 0,1 0 0,0 0 0,-1 0 0,1 6 0,0-5 0,-1 5 0,0-6 0,0 0 0,0 0 0,1 5 0,0-3 0,-1 3 0,1-5 0,0 0 0,-1 0 0,1 6 0,9-5 0,-7 5 0,6-6 0,1 0 0,-7 6 0,15-5 0,-15 5 0,7-6 0,5 0 0,-11 0 0,21 0 0,-22 0 0,6 0 0,-8 0 0,9 0 0,-8 0 0,8 0 0,0 0 0,-7 0 0,15 0 0,-6 0 0,0 0 0,7 0 0,-17 0 0,17 0 0,-16 0 0,7 0 0,-10 0 0,15 0 0,-10 0 0,10 0 0,-14 0 0,8 0 0,9 0 0,-5 0 0,11 0 0,-21 0 0,16 0 0,-7 0 0,9 0 0,-1 0 0,1 0 0,0 0 0,0 0 0,0 0 0,0 0 0,-1 0 0,-8 0 0,7 0 0,-7 0 0,0 0 0,12 0 0,-11 0 0,5 0 0,0 0 0,-6 0 0,0 0 0,7 0 0,-7 0 0,8 0 0,-8 0 0,7 0 0,-7 0 0,0 0 0,6 0 0,-6 0 0,9 0 0,0 0 0,0 0 0,5 0 0,-4 0 0,-4 0 0,-9 0 0,1 0 0,-7 0 0,7 0 0,-1 0 0,-6 0 0,7 0 0,-10 0 0,10 0 0,-7 0 0,7 0 0,-10 0 0,10 0 0,-7 0 0,15 0 0,-15 0 0,16 0 0,-16 0 0,15 0 0,-15 0 0,16 0 0,-7 0 0,9 0 0,-9 0 0,6 0 0,-6 0 0,0 0 0,12-8 0,-11 6 0,5-5 0,0 7 0,-15 0 0,7 0 0,0 0 0,-7 0 0,6 0 0,-8 0 0,-1 0 0,1 0 0,0 0 0,-1 0 0,1 0 0,0 0 0,-1 0 0,1 0 0,5 0 0,-4 0 0,5 0 0,-7 0 0,1 0 0,0 0 0,8 0 0,-6 0 0,16 0 0,-16 0 0,6 0 0,1 0 0,-7 0 0,7 0 0,-1 0 0,-6 0 0,7 0 0,-10 0 0,1 0 0,0 0 0,-1 0 0,1 0 0,9 0 0,-7 0 0,6 0 0,-8 0 0,-1 0 0,1 0 0,0 0 0,-1 0 0,1 0 0,9 0 0,-7 0 0,6 0 0,-8 0 0,9 0 0,-8 0 0,8 0 0,-9 0 0,-1 0 0,1 0 0,0 0 0,-1 0 0,1 0 0,0 0 0,-1 0 0,1 0 0,-1 0 0,0 0 0,0 0 0,1 0 0,-1 0 0,1 0 0,0 0 0,-1 0 0,1 0 0,0 0 0,-1 0 0,1 0 0,0 0 0,-1 0 0,0 0 0,1 0 0,-2 0 0,2 0 0,0 0 0,-1 0 0,1 0 0,0 0 0,8 0 0,9 0 0,4 0 0,-4 0 0,0 0 0,-6 0 0,0 0 0,7 0 0,-17 0 0,17 0 0,-16 6 0,7-5 0,-10 5 0,1-6 0,0 5 0,8-3 0,-6 3 0,7-5 0,-10 0 0,1 0 0,9 0 0,-7 0 0,15 0 0,-6 8 0,0-6 0,7 5 0,-8-7 0,10 0 0,-9 0 0,-2 0 0,-10 0 0,10 0 0,-7 0 0,7 0 0,-10 0 0,1 0 0,0 0 0,-1 0 0,1 0 0,-1 0 0,0 0 0,0 0 0,1 0 0,5 0 0,-4 0 0,4 0 0,-5 0 0,0 0 0,-1 0 0,10 0 0,2 0 0,0 0 0,6 0 0,-6 0 0,9 0 0,0 0 0,0 0 0,-1 0 0,-8 0 0,7 0 0,-16 0 0,7 0 0,-10 0 0,1 0 0,-1 0 0,1 0 0,0 0 0,5 0 0,-4 0 0,4 0 0,-5 0 0,0 0 0,-1 0 0,1 0 0,0 0 0,-1 0 0,1 0 0,0 0 0,-1 0 0,1 0 0,0 0 0,-1 0 0,1 0 0,0 0 0,-1 0 0,7 0 0,-5 0 0,4 0 0,-5 0 0,-1 0 0,0 0 0,0 0 0,-2 0 0,1 0 0,0 0 0,0 0 0,-1 0 0,2 0 0,0 0 0,0 0 0,1 0 0,0 0 0,5 0 0,5 0 0,-3 0 0,2 0 0,-9 0 0,-1 0 0,1 0 0,0 0 0,-2 0 0,-4-4 0,-2-2 0,-5-15 0,0-2 0,0-10 0,0 15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0:00:15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24575,'0'18'0,"0"4"0,0-7 0,0 3 0,0-6 0,0 1 0,0 0 0,0-1 0,0 1 0,0 0 0,0-1 0,0 1 0,5 0 0,2-1 0,0 1 0,6 9 0,-5-7 0,0 6 0,4-8 0,-4 9 0,5-8 0,4 17 0,-4-16 0,10 30 0,-8-27 0,8 28 0,-10-32 0,3 17 0,-3-16 0,1 7 0,-1-10 0,9 3 0,-7-2 0,15 3 0,-6-2 0,0 1 0,7-6 0,-8 4 0,10-11 0,0 5 0,0-7 0,0 7 0,-9-5 0,33 12 0,-26-12 0,28 13 0,-26-13 0,0 12 0,12-12 0,-18 11 0,16-4 0,-19-2 0,0 0 0,6 1 0,-15-6 0,16 5 0,-16-7 0,15 0 0,-15 0 0,16 0 0,-16 0 0,15 0 0,-15 0 0,7 0 0,-10 0 0,1-6 0,-1 5 0,-5-11 0,-2 6 0,-10-1 0,-2 3 0,-4 4 0,-2 0 0,-9 0 0,7 0 0,-16 0 0,16-6 0,-16 5 0,16-11 0,-16 3 0,16 2 0,-6-6 0,8 6 0,0-6 0,0 6 0,-9-6 0,7 11 0,-7-11 0,10 11 0,-1-3 0,0 5 0,0 0 0,0 0 0,2 0 0,8 0 0,19 0 0,-1 0 0,36 0 0,-23 0 0,19 0 0,-14 0 0,0 0 0,-1 0 0,1 0 0,-9 0 0,-2 0 0,-10 0 0,1 5 0,0-3 0,-1 3 0,1-5 0,0 0 0,-6 6 0,4-5 0,-4 5 0,0 0 0,4-5 0,-9 10 0,3-4 0,1 0 0,-5 5 0,5-5 0,-6 5 0,0 5 0,0-5 0,0 5 0,0-6 0,0 1 0,0 0 0,-6 0 0,-1-5 0,-6 4 0,0-4 0,-8 7 0,6-1 0,-7 2 0,9-3 0,0-5 0,0 5 0,0-5 0,1 5 0,-1 1 0,0 0 0,0-6 0,0 4 0,0-4 0,1 5 0,0 0 0,0-5 0,-1 4 0,0-10 0,6 11 0,-5-5 0,5 0 0,-5 4 0,-1-10 0,0 11 0,0-5 0,6 5 0,-4-5 0,3-1 0,-3-6 0,4-4 0,2-3 0,5-4 0,0-2 0,0-9 0,0 1 0,0-11 0,0 11 0,0-1 0,0 10 0,0-10 0,0 7 0,0-7 0,7 0 0,1 7 0,8-16 0,-9 16 0,8-16 0,-6 7 0,6 0 0,-7-6 0,5 6 0,-11 0 0,11 3 0,-12-1 0,5 7 0,-6-7 0,5 15 0,-3-4 0,3 3 0,-1 1 0,2 2 0,4 5 0,0 0 0,-4 4 0,4 2 0,-3 5 0,11 7 0,-5-5 0,-1 4 0,-2-10 0,-9 4 0,5-4 0,0 0 0,-5 4 0,10-5 0,-5 6 0,5-1 0,-5 1 0,4-6 0,-8 5 0,9-9 0,-10 8 0,11-9 0,-7 4 0,6-5 0,-5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0:01:25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24575,'14'0'0,"12"0"0,3 0 0,2 0 0,26 0 0,15 0 0,4 0 0,0 0 0,-11 0 0,-15 0 0,19 0 0,-16 0 0,-1 0 0,-7 0 0,-7 0 0,-1 0 0,-11 0 0,3 0 0,-8 0 0,4 0 0,-1 0 0,-7 0 0,6 0 0,-7 0 0,-1 0 0,0 0 0,-7 0 0,1 0 0,-4 0 0,5 0 0,-5 0 0,2 0 0,-3 0 0,0 0 0,3 0 0,-2 0 0,5 0 0,-6 0 0,6 0 0,-2 0 0,3 0 0,-1-2 0,1 1 0,3-4 0,-2 4 0,2-2 0,-3 1 0,3 1 0,2-1 0,3-1 0,1 2 0,4-5 0,2 5 0,5-6 0,0 6 0,6-6 0,-5 3 0,11-1 0,-11-2 0,11 2 0,-4 1 0,-1-4 0,5 7 0,-5-6 0,7 2 0,0 0 0,-1-3 0,-5 7 0,-3-6 0,-5 6 0,9-5 0,-16 5 0,8-2 0,-21 3 0,8 0 0,-8 0 0,4 0 0,-4 0 0,-1 0 0,1 0 0,3 0 0,2 0 0,3 0 0,1 0 0,-1 0 0,1 0 0,-1 0 0,-3 0 0,-2 0 0,-3 0 0,-1 0 0,1 0 0,-1 0 0,1 0 0,-3 0 0,-1 0 0,-3 0 0,0 0 0,0 0 0,0 0 0,0 0 0,-2-2 0,1 2 0,-1-4 0,3 4 0,-1-4 0,0 3 0,-2-2 0,2 2 0,-2-1 0,0 1 0,-1-3 0,-1-1 0,0 1 0,0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0:01:28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24575,'0'12'0,"0"0"0,0-1 0,0 3-9831,0 11 8341,0-4 4308,0 12-2818,0-1 1719,0-4-1719,0 7 0,0-9 0,0 11 0,0-5 6784,0 5-6784,0-6 0,0 0 0,3-6 0,0-4 0,3-3 0,-1-6 0,1 3 0,2-5 0,-2 1 0,4-3 0,-2 2 0,0-5 0,1 3 0,-1-3 0,7 0 0,-4 1 0,8 0 0,-4 0 0,10 1 0,0 0 0,1 0 0,4 1-6784,-5-1 6784,6 1 0,9 5 0,-12-4 0,1 3 0,-11-6 0,-2 0 0,3 0 6784,1-2-6784,-1 2 0,1-3 0,-1 1 0,1 2 0,-1-6 0,-3 6 0,-2-6 0,-6 4 0,-1-3 0,-3 1 0,0-2 0,-14-7 0,4 2 0,-16-8 0,10 7 0,-11-8 0,10 5 0,-6-2 0,10 1 0,-1 4 0,2-2 0,0 0 0,-2 0 0,1-3 0,1-3 0,-2 2 0,0-6 0,-1 6 0,1-7 0,0 8 0,-5-9 0,6 10 0,-6-5 0,10 10 0,-2 0 0,3 1 0,0 4 0,3-2 0,10 6 0,0 0 0,12 3 0,-5-1 0,8 1 0,-3 3 0,12 3 0,-11-2 0,6 4 0,-13-6 0,0 0 0,-7 1 0,2-4 0,-4 4 0,1-5 0,1 5 0,-4-5 0,4 5 0,-1-5 0,-1 5 0,4-4 0,-4 4 0,1-5 0,-2 5 0,-1-5 0,1 2 0,-3-3 0,0 0 0,-2 0 0,0 0 0,0 0 0,0 0 0,-2 0 0,0 0 0,-2-2 0,-3 3 0,2-3 0,-5 1 0,5-1 0,-2-1 0,0 2 0,2 0 0,-5 1 0,5-1 0,-5 0 0,6 0 0,-6 0 0,2 2 0,-3-2 0,1 1 0,-1-1 0,0 0 0,4 1 0,-3-1 0,5 0 0,-5 1 0,2-1 0,-2 0 0,2 1 0,-2-1 0,2 0 0,-2 1 0,-1-3 0,3 3 0,1-2 0,3 1 0,0-2 0,0-1 0,0 2 0,0 0 0,0 0 0,0 0 0,0 0 0,0-2 0,0 2 0,2-2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5:52:08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24575,'3'29'0,"2"1"0,1-1 0,1 0 0,1 0 0,2-1 0,22 47 0,-31-72 0,24 48 0,2 0 0,2-2 0,3-1 0,1-1 0,59 63 0,221 195 0,-231-230 0,-38-38 0,2-1 0,1-3 0,2-1 0,1-3 0,68 30 0,277 89 0,-392-147 0,938 249 0,-425-177 0,6-38 0,74 8 0,-437-25 0,240 19 0,-323-34 0,1-4 0,0-2 0,86-17 0,-149 18 0,24-5 0,46-14 0,-75 18 0,-1 1 0,0-2 0,0 1 0,0-1 0,0 0 0,-1-1 0,1 1 0,-1-2 0,0 1 0,-1-1 0,11-11 0,-15 13 0,0 0 0,0 0 0,0 0 0,-1 0 0,0 0 0,0-1 0,0 1 0,0-1 0,0 1 0,-1-1 0,0-7 0,-6-55 0,4 46 0,1 18 0,1 0 0,-1 0 0,0 1 0,0-1 0,0 0 0,0 1 0,0-1 0,0 1 0,-1-1 0,1 1 0,-1 0 0,1-1 0,-1 1 0,0 0 0,0 0 0,0 0 0,0 0 0,-1 1 0,1-1 0,0 1 0,-1-1 0,1 1 0,-1 0 0,1 0 0,-1 0 0,0 0 0,0 0 0,1 1 0,-1-1 0,-5 0 0,-9 0 0,0 0 0,0 1 0,-33 4 0,32-2 0,12-2 0,1 1 0,-1 1 0,1-1 0,-1 1 0,1-1 0,-1 1 0,1 1 0,0-1 0,0 1 0,0 0 0,1 0 0,-1 1 0,1-1 0,-1 1 0,1 0 0,0 0 0,1 0 0,-6 8 0,7-9 0,0 1 0,0-1 0,0 1 0,1 0 0,-1 0 0,1 0 0,0 0 0,0 0 0,0 0 0,1 0 0,-1 0 0,1 0 0,0 0 0,0 0 0,1 0 0,-1 0 0,1 0 0,0 0 0,0 0 0,0 0 0,0 0 0,1 0 0,0 0 0,0-1 0,0 1 0,3 4 0,10 11 0,1-1 0,1 0 0,0-1 0,1 0 0,1-2 0,1 0 0,0-2 0,1 0 0,34 16 0,25 6 0,110 32 0,-146-53 0,603 173 0,-537-164 0,0-4 0,2-6 0,0-4 0,113-6 0,489-72 0,-477 14 0,40 36 0,-52 6 0,-221 13 0,-1 0 0,0 0 0,1 0 0,-1 0 0,1-1 0,-1 0 0,0 0 0,0 0 0,1 0 0,-1 0 0,0 0 0,0-1 0,0 0 0,0 1 0,0-1 0,-1 0 0,1-1 0,-1 1 0,1 0 0,-1-1 0,0 1 0,1-1 0,-1 0 0,-1 0 0,1 0 0,0 0 0,-1 0 0,0 0 0,1 0 0,-1 0 0,0-4 0,6-9 0,-4 11 0,0 0 0,-1-1 0,0 1 0,0-1 0,-1 1 0,2-9 0,-3 12 0,0 1 0,0 0 0,-1-1 0,1 1 0,0 0 0,0-1 0,-1 1 0,1 0 0,-1 0 0,1-1 0,-1 1 0,0 0 0,1 0 0,-1 0 0,0 0 0,0 0 0,0 0 0,0 0 0,0 0 0,0 0 0,0 0 0,0 0 0,0 1 0,0-1 0,0 0 0,0 1 0,-1-1 0,1 1 0,0-1 0,0 1 0,-1 0 0,1-1 0,-2 1 0,-48-13 0,1-1 0,-52-24 0,103 38 0,-1 0 0,0 0 0,0 0 0,0 0 0,0 0 0,0 0 0,0 0 0,0 0 0,0 0 0,0 0 0,0 0 0,0 0 0,0 0 0,1-1 0,-1 1 0,0 0 0,0 0 0,0 0 0,0 0 0,0 0 0,0 0 0,0 0 0,0 0 0,0 0 0,0 0 0,0 0 0,0 0 0,0 0 0,0 0 0,0-1 0,0 1 0,0 0 0,0 0 0,0 0 0,0 0 0,0 0 0,0 0 0,0 0 0,0 0 0,0 0 0,0 0 0,0 0 0,0-1 0,0 1 0,0 0 0,0 0 0,0 0 0,0 0 0,0 0 0,0 0 0,0 0 0,0 0 0,-1 0 0,1 0 0,0 0 0,0 0 0,0 0 0,14-2 0,21 4 0,-16 5 0,0 1 0,0 0 0,-1 2 0,0 0 0,-1 1 0,20 15 0,-36-24 0,0-1 0,1 0 0,-1 0 0,0 1 0,0-1 0,0 1 0,0-1 0,-1 1 0,1 0 0,0-1 0,-1 1 0,1 0 0,-1-1 0,1 1 0,-1 0 0,0-1 0,0 1 0,1 0 0,-1 0 0,-1-1 0,1 1 0,0 0 0,0 0 0,-1-1 0,1 1 0,-1 0 0,1-1 0,-1 1 0,0 0 0,1-1 0,-1 1 0,-2 1 0,-4 7 0,0 0 0,0 0 0,-18 16 0,2-2 0,-88 138 0,108-155 0,13-16 0,15-20 0,14-50 0,-28 54 0,1 0 0,1 1 0,32-44 0,-31 54 0,-11 11 0,0 0 0,0 0 0,0 0 0,-1-1 0,1 1 0,-1-1 0,4-6 0,-6 9 0,0 1 0,0-1 0,1 1 0,-1-1 0,0 0 0,0 1 0,0-1 0,0 0 0,0 1 0,0-1 0,0 1 0,-1-1 0,1 0 0,0 1 0,0-1 0,0 1 0,-1-1 0,1 0 0,0 1 0,-1-1 0,1 1 0,-1-1 0,-21-11 0,-67-19 0,62 20 0,1 2 0,-42-9 0,68 18-59,0 0 0,0 0-1,0 0 1,0 0-1,0 1 1,0-1 0,0 0-1,0 0 1,0 0 0,0 0-1,0 0 1,0 0 0,0 0-1,0 1 1,0-1-1,-1 0 1,1 0 0,0 0-1,0 0 1,0 0 0,0 0-1,0 0 1,10 4-6767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4:56:39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43 279 24575,'-2'0'0,"1"0"0,-1 0 0,1 0 0,-1 0 0,1-1 0,-1 1 0,1 0 0,-1-1 0,1 1 0,0-1 0,-1 0 0,1 1 0,-1-1 0,1 0 0,0 0 0,0 0 0,0 0 0,-1 0 0,1 0 0,0 0 0,-1-3 0,0 1 0,1 0 0,-1 0 0,1 0 0,0 0 0,0-1 0,0 1 0,0 0 0,1-1 0,-1-5 0,1-8 0,1 0 0,0 0 0,5-21 0,-3 23 0,-1-3 0,-1 9 0,0-1 0,1 1 0,0 0 0,0 0 0,6-13 0,-7 20 0,1 0 0,-1-1 0,1 1 0,-1 0 0,1 0 0,0 0 0,0 0 0,0 0 0,0 0 0,0 1 0,0-1 0,0 1 0,1-1 0,-1 1 0,0 0 0,1 0 0,0 0 0,-1 0 0,1 0 0,-1 1 0,1-1 0,0 1 0,3-1 0,7 1-136,0 1-1,0 0 1,0 1-1,0 0 1,0 1-1,-1 0 1,1 1-1,-1 1 0,20 10 1,-5-4-6690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4:56:40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24575,'-1'31'0,"-9"47"0,-1 24 0,10-71 0,0-4 0,4 51 0,-2-70 0,1 1 0,0-1 0,0 0 0,0 0 0,1 0 0,1 0 0,-1 0 0,1-1 0,0 1 0,7 8 0,16 19 0,-14-15 0,1-2 0,2 0 0,21 21 0,-31-34 0,0 0 0,0-1 0,0 0 0,0 0 0,1-1 0,0 1 0,0-2 0,0 1 0,0-1 0,0 0 0,0 0 0,0 0 0,1-1 0,11 0 0,112-4-1365,-107 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2:59:3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24575,'150'-2'0,"185"5"0,-283 1 0,0 2 0,0 3 0,0 1 0,62 23 0,-84-21 0,-2 1 0,0 1 0,-1 1 0,0 2 0,44 36 0,111 118 0,-82-73 0,-81-80 0,5 4 0,0 1 0,-2 1 0,29 38 0,-46-55 0,-1-1 0,0 0 0,0 1 0,-1 0 0,0 0 0,0 0 0,-1 0 0,1 0 0,-2 0 0,1 1 0,-1-1 0,0 1 0,0-1 0,-1 1 0,0-1 0,-1 1 0,1 0 0,-1-1 0,-1 0 0,-4 14 0,4-16 0,-1 0 0,0 0 0,-1 0 0,1 0 0,-1-1 0,0 1 0,0-1 0,0 0 0,-1 0 0,0-1 0,-9 7 0,-67 31 0,52-27 0,-13 5 0,-1-2 0,-1-2 0,-62 14 0,-140 15 0,203-38 0,-44 5 0,49-7 0,0 1 0,-55 16 0,67-15 0,0-1 0,-1-1 0,-41 1 0,-21 3 0,78-6 0,7-1 0,1 0 0,-1 0 0,0-1 0,0 1 0,0-1 0,0 0 0,0 0 0,1 0 0,-1 0 0,0-1 0,0 0 0,0 1 0,-4-3 0,8 2 0,-1 1 0,1-1 0,0 0 0,0 1 0,-1-1 0,1 0 0,0 0 0,0 1 0,0-1 0,0 0 0,0 0 0,0 1 0,0-1 0,0 0 0,0 0 0,1 1 0,-1-1 0,0 0 0,0 1 0,1-1 0,-1 0 0,0 0 0,1 1 0,-1-1 0,0 1 0,1-1 0,-1 0 0,1 1 0,0-1 0,19-24 0,-15 20 0,-5 5 0,27-29 0,-26 28 0,-1 0 0,1 0 0,0 0 0,0 0 0,0 1 0,0-1 0,0 0 0,0 0 0,0 1 0,0-1 0,0 0 0,0 1 0,1-1 0,-1 1 0,0-1 0,0 1 0,0 0 0,1 0 0,-1-1 0,0 1 0,1 0 0,-1 0 0,0 0 0,0 0 0,3 1 0,-8 4 0,0 0 0,0 0 0,0-1 0,-1 1 0,-9 7 0,12-11 0,-31 25 0,-62 36 0,11-8 0,83-54 0,0 1 0,0-1 0,0 1 0,1-1 0,-1 1 0,0 0 0,0-1 0,0 1 0,1 0 0,-1 0 0,0-1 0,1 1 0,-1 0 0,0 0 0,1 0 0,-1 0 0,1 0 0,0 0 0,-1-1 0,1 1 0,0 0 0,-1 0 0,1 0 0,0 0 0,0 1 0,0-1 0,0 0 0,0 0 0,0 1 0,1 0 0,0-1 0,1 1 0,-1-1 0,0 0 0,0 1 0,1-1 0,-1 0 0,1 0 0,-1 1 0,1-1 0,-1 0 0,1-1 0,0 1 0,3 1 0,11 4 0,0-1 0,30 5 0,-40-9 0,5 2 0,0 0 0,-1 1 0,1 0 0,-1 0 0,-1 1 0,1 1 0,-1 0 0,1 0 0,-2 1 0,17 15 0,-25-22 0,1 1 0,-1-1 0,0 1 0,1-1 0,-1 1 0,1-1 0,-1 1 0,1-1 0,-1 0 0,1 1 0,-1-1 0,1 0 0,-1 1 0,1-1 0,-1 0 0,1 0 0,0 1 0,-1-1 0,1 0 0,-1 0 0,1 0 0,0 0 0,-1 0 0,1 0 0,-1 0 0,1 0 0,0 0 0,-1 0 0,1 0 0,0 0 0,-1 0 0,1-1 0,-1 1 0,1 0 0,-1 0 0,1-1 0,0 1 0,-1 0 0,1-1 0,-1 1 0,1-1 0,1-2 0,-1 0 0,0 1 0,0-1 0,0 0 0,-1 0 0,1 1 0,-1-1 0,1 0 0,-1-5 0,-4-70 0,4 78 0,-10-52-1365,4 29-5461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3:04:3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24575,'150'-2'0,"185"5"0,-283 1 0,0 2 0,0 3 0,0 1 0,62 23 0,-84-21 0,-2 1 0,0 1 0,-1 1 0,0 2 0,44 36 0,111 118 0,-82-73 0,-81-80 0,5 4 0,0 1 0,-2 1 0,29 38 0,-46-55 0,-1-1 0,0 0 0,0 1 0,-1 0 0,0 0 0,0 0 0,-1 0 0,1 0 0,-2 0 0,1 1 0,-1-1 0,0 1 0,0-1 0,-1 1 0,0-1 0,-1 1 0,1 0 0,-1-1 0,-1 0 0,-4 14 0,4-16 0,-1 0 0,0 0 0,-1 0 0,1 0 0,-1-1 0,0 1 0,0-1 0,0 0 0,-1 0 0,0-1 0,-9 7 0,-67 31 0,52-27 0,-13 5 0,-1-2 0,-1-2 0,-62 14 0,-140 15 0,203-38 0,-44 5 0,49-7 0,0 1 0,-55 16 0,67-15 0,0-1 0,-1-1 0,-41 1 0,-21 3 0,78-6 0,7-1 0,1 0 0,-1 0 0,0-1 0,0 1 0,0-1 0,0 0 0,0 0 0,1 0 0,-1 0 0,0-1 0,0 0 0,0 1 0,-4-3 0,8 2 0,-1 1 0,1-1 0,0 0 0,0 1 0,-1-1 0,1 0 0,0 0 0,0 1 0,0-1 0,0 0 0,0 0 0,0 1 0,0-1 0,0 0 0,0 0 0,1 1 0,-1-1 0,0 0 0,0 1 0,1-1 0,-1 0 0,0 0 0,1 1 0,-1-1 0,0 1 0,1-1 0,-1 0 0,1 1 0,0-1 0,19-24 0,-15 20 0,-5 5 0,27-29 0,-26 28 0,-1 0 0,1 0 0,0 0 0,0 0 0,0 1 0,0-1 0,0 0 0,0 0 0,0 1 0,0-1 0,0 0 0,0 1 0,1-1 0,-1 1 0,0-1 0,0 1 0,0 0 0,1 0 0,-1-1 0,0 1 0,1 0 0,-1 0 0,0 0 0,0 0 0,3 1 0,-8 4 0,0 0 0,0 0 0,0-1 0,-1 1 0,-9 7 0,12-11 0,-31 25 0,-62 36 0,11-8 0,83-54 0,0 1 0,0-1 0,0 1 0,1-1 0,-1 1 0,0 0 0,0-1 0,0 1 0,1 0 0,-1 0 0,0-1 0,1 1 0,-1 0 0,0 0 0,1 0 0,-1 0 0,1 0 0,0 0 0,-1-1 0,1 1 0,0 0 0,-1 0 0,1 0 0,0 0 0,0 1 0,0-1 0,0 0 0,0 0 0,0 1 0,1 0 0,0-1 0,1 1 0,-1-1 0,0 0 0,0 1 0,1-1 0,-1 0 0,1 0 0,-1 1 0,1-1 0,-1 0 0,1-1 0,0 1 0,3 1 0,11 4 0,0-1 0,30 5 0,-40-9 0,5 2 0,0 0 0,-1 1 0,1 0 0,-1 0 0,-1 1 0,1 1 0,-1 0 0,1 0 0,-2 1 0,17 15 0,-25-22 0,1 1 0,-1-1 0,0 1 0,1-1 0,-1 1 0,1-1 0,-1 1 0,1-1 0,-1 0 0,1 1 0,-1-1 0,1 0 0,-1 1 0,1-1 0,-1 0 0,1 0 0,0 1 0,-1-1 0,1 0 0,-1 0 0,1 0 0,0 0 0,-1 0 0,1 0 0,-1 0 0,1 0 0,0 0 0,-1 0 0,1 0 0,0 0 0,-1 0 0,1-1 0,-1 1 0,1 0 0,-1 0 0,1-1 0,0 1 0,-1 0 0,1-1 0,-1 1 0,1-1 0,1-2 0,-1 0 0,0 1 0,0-1 0,0 0 0,-1 0 0,1 1 0,-1-1 0,1 0 0,-1-5 0,-4-70 0,4 78 0,-10-52-1365,4 29-5461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3:06:4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24575,'150'-2'0,"185"5"0,-283 1 0,0 2 0,0 3 0,0 1 0,62 23 0,-84-21 0,-2 1 0,0 1 0,-1 1 0,0 2 0,44 36 0,111 118 0,-82-73 0,-81-80 0,5 4 0,0 1 0,-2 1 0,29 38 0,-46-55 0,-1-1 0,0 0 0,0 1 0,-1 0 0,0 0 0,0 0 0,-1 0 0,1 0 0,-2 0 0,1 1 0,-1-1 0,0 1 0,0-1 0,-1 1 0,0-1 0,-1 1 0,1 0 0,-1-1 0,-1 0 0,-4 14 0,4-16 0,-1 0 0,0 0 0,-1 0 0,1 0 0,-1-1 0,0 1 0,0-1 0,0 0 0,-1 0 0,0-1 0,-9 7 0,-67 31 0,52-27 0,-13 5 0,-1-2 0,-1-2 0,-62 14 0,-140 15 0,203-38 0,-44 5 0,49-7 0,0 1 0,-55 16 0,67-15 0,0-1 0,-1-1 0,-41 1 0,-21 3 0,78-6 0,7-1 0,1 0 0,-1 0 0,0-1 0,0 1 0,0-1 0,0 0 0,0 0 0,1 0 0,-1 0 0,0-1 0,0 0 0,0 1 0,-4-3 0,8 2 0,-1 1 0,1-1 0,0 0 0,0 1 0,-1-1 0,1 0 0,0 0 0,0 1 0,0-1 0,0 0 0,0 0 0,0 1 0,0-1 0,0 0 0,0 0 0,1 1 0,-1-1 0,0 0 0,0 1 0,1-1 0,-1 0 0,0 0 0,1 1 0,-1-1 0,0 1 0,1-1 0,-1 0 0,1 1 0,0-1 0,19-24 0,-15 20 0,-5 5 0,27-29 0,-26 28 0,-1 0 0,1 0 0,0 0 0,0 0 0,0 1 0,0-1 0,0 0 0,0 0 0,0 1 0,0-1 0,0 0 0,0 1 0,1-1 0,-1 1 0,0-1 0,0 1 0,0 0 0,1 0 0,-1-1 0,0 1 0,1 0 0,-1 0 0,0 0 0,0 0 0,3 1 0,-8 4 0,0 0 0,0 0 0,0-1 0,-1 1 0,-9 7 0,12-11 0,-31 25 0,-62 36 0,11-8 0,83-54 0,0 1 0,0-1 0,0 1 0,1-1 0,-1 1 0,0 0 0,0-1 0,0 1 0,1 0 0,-1 0 0,0-1 0,1 1 0,-1 0 0,0 0 0,1 0 0,-1 0 0,1 0 0,0 0 0,-1-1 0,1 1 0,0 0 0,-1 0 0,1 0 0,0 0 0,0 1 0,0-1 0,0 0 0,0 0 0,0 1 0,1 0 0,0-1 0,1 1 0,-1-1 0,0 0 0,0 1 0,1-1 0,-1 0 0,1 0 0,-1 1 0,1-1 0,-1 0 0,1-1 0,0 1 0,3 1 0,11 4 0,0-1 0,30 5 0,-40-9 0,5 2 0,0 0 0,-1 1 0,1 0 0,-1 0 0,-1 1 0,1 1 0,-1 0 0,1 0 0,-2 1 0,17 15 0,-25-22 0,1 1 0,-1-1 0,0 1 0,1-1 0,-1 1 0,1-1 0,-1 1 0,1-1 0,-1 0 0,1 1 0,-1-1 0,1 0 0,-1 1 0,1-1 0,-1 0 0,1 0 0,0 1 0,-1-1 0,1 0 0,-1 0 0,1 0 0,0 0 0,-1 0 0,1 0 0,-1 0 0,1 0 0,0 0 0,-1 0 0,1 0 0,0 0 0,-1 0 0,1-1 0,-1 1 0,1 0 0,-1 0 0,1-1 0,0 1 0,-1 0 0,1-1 0,-1 1 0,1-1 0,1-2 0,-1 0 0,0 1 0,0-1 0,0 0 0,-1 0 0,1 1 0,-1-1 0,1 0 0,-1-5 0,-4-70 0,4 78 0,-10-52-1365,4 29-5461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3:11:4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8873 1 24575,'32'0'0,"-8"-1"0,0 1 0,0 0 0,0 1 0,0 1 0,0 0 0,-1 0 0,1 1 0,21 5 0,-16-2 0,0 2 0,-2 0 0,0 0 0,-1 1 0,-1 1 0,0 1 0,-2-1 0,40 25 0,-49-27 0,-1 1 0,-1 0 0,-1 1 0,0 0 0,-2-1 0,0 2 0,-1-1 0,-1 0 0,-1 1 0,-1 0 0,0-1 0,-2 1 0,1 21 0,-4-22 0,0 7 0,-8 32 0,6-43 0,-1 0 0,0 1 0,-1-1 0,0-1 0,-1 1 0,0 0 0,-1 0 0,-11 8 0,-22 9 0,-1 0 0,-3-1 0,-72 29 0,66-29 0,13-8 0,0 0 0,-2-2 0,-1 0 0,-57 13 0,-174 29 0,252-51 0,-130 22 0,-189 17 0,-161 3 0,457-42 0,-470 21 0,-1-21 0,239-3 0,-178 20 0,21 0 0,-21-19 0,-462 13 0,351 3 0,16-2 0,175-8 0,173-5 0,77 2 0,0 3 0,1 2 0,1 3 0,2 3 0,-170 32 0,172-28 0,-3-3 0,-124 9 0,93-10 0,68-5 0,-80 17 0,86-14 0,-100 11 0,113-17 0,1 2 0,-106 23 0,124-24 0,28-8 0,26-8 0,276-125 0,-265 119 0,-25 11 0,-14 6 0,-6 3 0,1 2 0,1-1 0,0 1 0,-19 11 0,14-7 0,-43 15 0,49-21 0,4-1 0,1-1 0,0 2 0,1-1 0,0 1 0,-17 9 0,29-14 0,1 0 0,-1 1 0,0-1 0,1 0 0,-1 0 0,1 1 0,0-1 0,0 0 0,0 1 0,0-1 0,0 0 0,0 1 0,1-1 0,0 1 0,-1-1 0,1 1 0,0-1 0,0 1 0,1-1 0,-1 0 0,1 1 0,-1-1 0,1 1 0,0-1 0,0 1 0,0-1 0,0 0 0,0 0 0,1 1 0,-1-1 0,1 0 0,0 0 0,0 0 0,0 1 0,0-1 0,0 0 0,0-1 0,0 1 0,1 0 0,3 1 0,14 6 0,0-1 0,1-1 0,1 0 0,0 0 0,0-1 0,1-1 0,28 5 0,-49-9 0,1 0 0,-1 0 0,1 0 0,-1 0 0,1 0 0,-1 0 0,1 0 0,-1 0 0,1 0 0,-1 0 0,1-1 0,-1 1 0,1-1 0,-1 1 0,0-1 0,0 1 0,1-1 0,-1 0 0,0 1 0,0-1 0,0 0 0,0 0 0,-1 0 0,1 0 0,0 0 0,-1 0 0,1 0 0,-1 0 0,0 0 0,0 0 0,1 0 0,-2 0 0,1-1 0,0 1 0,0 0 0,-1 0 0,1-1 0,-1 1 0,0-2 0,3-7 0,-2 0 0,0 0 0,-1 0 0,-3-11 0,2 9 0,-2-2 0,0-22 0,2 34 0,1 1 0,0-1 0,1 0 0,-1 1 0,1-1 0,-1 1 0,1-1 0,0 1 0,0-1 0,0 1 0,0-1 0,1 1 0,-1-1 0,1 1 0,0 0 0,2-3 0,-1 4-24,0 0 1,-1-1-1,1 1 0,-1 0 0,1 0 1,0 0-1,-1 0 0,1 0 0,0 0 0,-1 0 1,1 0-1,-1 1 0,1-1 0,0 0 1,-1 1-1,1-1 0,-1 1 0,0 0 0,4 0 1,1 1-867,16 3-5936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3:47:5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24575,'150'-2'0,"185"5"0,-283 1 0,0 2 0,0 3 0,0 1 0,62 23 0,-84-21 0,-2 1 0,0 1 0,-1 1 0,0 2 0,44 36 0,111 118 0,-82-73 0,-81-80 0,5 4 0,0 1 0,-2 1 0,29 38 0,-46-55 0,-1-1 0,0 0 0,0 1 0,-1 0 0,0 0 0,0 0 0,-1 0 0,1 0 0,-2 0 0,1 1 0,-1-1 0,0 1 0,0-1 0,-1 1 0,0-1 0,-1 1 0,1 0 0,-1-1 0,-1 0 0,-4 14 0,4-16 0,-1 0 0,0 0 0,-1 0 0,1 0 0,-1-1 0,0 1 0,0-1 0,0 0 0,-1 0 0,0-1 0,-9 7 0,-67 31 0,52-27 0,-13 5 0,-1-2 0,-1-2 0,-62 14 0,-140 15 0,203-38 0,-44 5 0,49-7 0,0 1 0,-55 16 0,67-15 0,0-1 0,-1-1 0,-41 1 0,-21 3 0,78-6 0,7-1 0,1 0 0,-1 0 0,0-1 0,0 1 0,0-1 0,0 0 0,0 0 0,1 0 0,-1 0 0,0-1 0,0 0 0,0 1 0,-4-3 0,8 2 0,-1 1 0,1-1 0,0 0 0,0 1 0,-1-1 0,1 0 0,0 0 0,0 1 0,0-1 0,0 0 0,0 0 0,0 1 0,0-1 0,0 0 0,0 0 0,1 1 0,-1-1 0,0 0 0,0 1 0,1-1 0,-1 0 0,0 0 0,1 1 0,-1-1 0,0 1 0,1-1 0,-1 0 0,1 1 0,0-1 0,19-24 0,-15 20 0,-5 5 0,27-29 0,-26 28 0,-1 0 0,1 0 0,0 0 0,0 0 0,0 1 0,0-1 0,0 0 0,0 0 0,0 1 0,0-1 0,0 0 0,0 1 0,1-1 0,-1 1 0,0-1 0,0 1 0,0 0 0,1 0 0,-1-1 0,0 1 0,1 0 0,-1 0 0,0 0 0,0 0 0,3 1 0,-8 4 0,0 0 0,0 0 0,0-1 0,-1 1 0,-9 7 0,12-11 0,-31 25 0,-62 36 0,11-8 0,83-54 0,0 1 0,0-1 0,0 1 0,1-1 0,-1 1 0,0 0 0,0-1 0,0 1 0,1 0 0,-1 0 0,0-1 0,1 1 0,-1 0 0,0 0 0,1 0 0,-1 0 0,1 0 0,0 0 0,-1-1 0,1 1 0,0 0 0,-1 0 0,1 0 0,0 0 0,0 1 0,0-1 0,0 0 0,0 0 0,0 1 0,1 0 0,0-1 0,1 1 0,-1-1 0,0 0 0,0 1 0,1-1 0,-1 0 0,1 0 0,-1 1 0,1-1 0,-1 0 0,1-1 0,0 1 0,3 1 0,11 4 0,0-1 0,30 5 0,-40-9 0,5 2 0,0 0 0,-1 1 0,1 0 0,-1 0 0,-1 1 0,1 1 0,-1 0 0,1 0 0,-2 1 0,17 15 0,-25-22 0,1 1 0,-1-1 0,0 1 0,1-1 0,-1 1 0,1-1 0,-1 1 0,1-1 0,-1 0 0,1 1 0,-1-1 0,1 0 0,-1 1 0,1-1 0,-1 0 0,1 0 0,0 1 0,-1-1 0,1 0 0,-1 0 0,1 0 0,0 0 0,-1 0 0,1 0 0,-1 0 0,1 0 0,0 0 0,-1 0 0,1 0 0,0 0 0,-1 0 0,1-1 0,-1 1 0,1 0 0,-1 0 0,1-1 0,0 1 0,-1 0 0,1-1 0,-1 1 0,1-1 0,1-2 0,-1 0 0,0 1 0,0-1 0,0 0 0,-1 0 0,1 1 0,-1-1 0,1 0 0,-1-5 0,-4-70 0,4 78 0,-10-52-1365,4 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Name(s)</a:t>
            </a:r>
            <a:br>
              <a:rPr lang="en-US" dirty="0"/>
            </a:br>
            <a:r>
              <a:rPr lang="en-US" dirty="0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 dirty="0"/>
              <a:t>Conference title</a:t>
            </a:r>
            <a:br>
              <a:rPr lang="en-US" dirty="0"/>
            </a:br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dirty="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 dirty="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 dirty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customXml" Target="../ink/ink2.xml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00.png"/><Relationship Id="rId7" Type="http://schemas.openxmlformats.org/officeDocument/2006/relationships/image" Target="../media/image6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customXml" Target="../ink/ink6.xml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54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customXml" Target="../ink/ink8.xml"/><Relationship Id="rId5" Type="http://schemas.openxmlformats.org/officeDocument/2006/relationships/image" Target="../media/image660.png"/><Relationship Id="rId15" Type="http://schemas.openxmlformats.org/officeDocument/2006/relationships/image" Target="../media/image72.png"/><Relationship Id="rId10" Type="http://schemas.openxmlformats.org/officeDocument/2006/relationships/customXml" Target="../ink/ink7.xml"/><Relationship Id="rId4" Type="http://schemas.openxmlformats.org/officeDocument/2006/relationships/customXml" Target="../ink/ink5.xml"/><Relationship Id="rId9" Type="http://schemas.openxmlformats.org/officeDocument/2006/relationships/image" Target="../media/image69.png"/><Relationship Id="rId14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93.png"/><Relationship Id="rId4" Type="http://schemas.openxmlformats.org/officeDocument/2006/relationships/customXml" Target="../ink/ink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03.jpeg"/><Relationship Id="rId7" Type="http://schemas.openxmlformats.org/officeDocument/2006/relationships/image" Target="../media/image105.png"/><Relationship Id="rId12" Type="http://schemas.openxmlformats.org/officeDocument/2006/relationships/customXml" Target="../ink/ink16.xm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customXml" Target="../ink/ink15.xml"/><Relationship Id="rId4" Type="http://schemas.openxmlformats.org/officeDocument/2006/relationships/customXml" Target="../ink/ink13.xml"/><Relationship Id="rId9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0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25.jpeg"/><Relationship Id="rId7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jpe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2, Part 1: Statistical Learning TMA4268 Statistical Learning V2023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Daesoo Lee, </a:t>
            </a:r>
          </a:p>
          <a:p>
            <a:r>
              <a:rPr lang="en-US" sz="2400" dirty="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16/01/2023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Quantitative</a:t>
            </a:r>
            <a:r>
              <a:rPr lang="en-US" dirty="0"/>
              <a:t> variables are variables from a continuous set, they have a numerical value.</a:t>
            </a:r>
          </a:p>
          <a:p>
            <a:pPr lvl="1"/>
            <a:r>
              <a:rPr lang="en-US" dirty="0"/>
              <a:t>Examples: a person’s weight, a company’s income, the age of a building, the temperature outside, the level of precipitation etc.</a:t>
            </a:r>
          </a:p>
          <a:p>
            <a:r>
              <a:rPr lang="en-US" b="1" i="1" dirty="0"/>
              <a:t>Qualitative</a:t>
            </a:r>
            <a:r>
              <a:rPr lang="en-US" dirty="0"/>
              <a:t> variables are variables from a discrete set with 𝐾 different classes/labels/categories.</a:t>
            </a:r>
          </a:p>
          <a:p>
            <a:pPr lvl="1"/>
            <a:r>
              <a:rPr lang="en-US" dirty="0"/>
              <a:t>Examples: type of fruit {apples, oranges, bananas, …}, sex {male, female, other }, education level {none, low, medium, high}.</a:t>
            </a:r>
          </a:p>
          <a:p>
            <a:pPr lvl="1"/>
            <a:r>
              <a:rPr lang="en-US" dirty="0"/>
              <a:t>Qualitative variables which have only two classes are called binary variables and are usually coded by 0 (no) and 1 (yes).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of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428714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learning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4100" name="Picture 4" descr="Time-Series Forecasting: Predicting Stock Prices Using Facebook's Prophet  Model | by Serafeim Loukas | Towards Data Science">
            <a:extLst>
              <a:ext uri="{FF2B5EF4-FFF2-40B4-BE49-F238E27FC236}">
                <a16:creationId xmlns:a16="http://schemas.microsoft.com/office/drawing/2014/main" id="{F13A0878-EC28-B558-B55E-BC229F67A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5" y="1789810"/>
            <a:ext cx="4170694" cy="251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tecting Spam in Emails. Applying NLP and Deep Learning for Spam… | by  Ramya Vidiyala | Towards Data Science">
            <a:extLst>
              <a:ext uri="{FF2B5EF4-FFF2-40B4-BE49-F238E27FC236}">
                <a16:creationId xmlns:a16="http://schemas.microsoft.com/office/drawing/2014/main" id="{098E299F-AEED-303C-F87B-50CEC5D1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59" y="2065501"/>
            <a:ext cx="5353715" cy="1964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3F0A6F-655D-E70C-B11E-4562B09383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4625163"/>
            <a:ext cx="11579001" cy="1467026"/>
          </a:xfrm>
        </p:spPr>
        <p:txBody>
          <a:bodyPr/>
          <a:lstStyle/>
          <a:p>
            <a:r>
              <a:rPr lang="en-US" dirty="0"/>
              <a:t>Identification of risk factors for Prostate cancer (yes/no). </a:t>
            </a:r>
          </a:p>
          <a:p>
            <a:r>
              <a:rPr lang="en-US" dirty="0"/>
              <a:t>Estimating the risk of heart disease, given knowledge about condition, </a:t>
            </a:r>
            <a:r>
              <a:rPr lang="en-US" dirty="0" err="1"/>
              <a:t>behaviour</a:t>
            </a:r>
            <a:r>
              <a:rPr lang="en-US" dirty="0"/>
              <a:t>, age, or demographic, diet and clinical measurements.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4753F-9EDD-F637-3209-5A27FABE41BD}"/>
              </a:ext>
            </a:extLst>
          </p:cNvPr>
          <p:cNvSpPr txBox="1"/>
          <p:nvPr/>
        </p:nvSpPr>
        <p:spPr>
          <a:xfrm>
            <a:off x="1095152" y="1880835"/>
            <a:ext cx="278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Stock Forecasting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(continuous outcome)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8AD71-CC29-87A2-9DA7-9595E4DC7E6F}"/>
              </a:ext>
            </a:extLst>
          </p:cNvPr>
          <p:cNvSpPr txBox="1"/>
          <p:nvPr/>
        </p:nvSpPr>
        <p:spPr>
          <a:xfrm>
            <a:off x="5571459" y="1436281"/>
            <a:ext cx="278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Spam Detector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(binary outcome)</a:t>
            </a:r>
          </a:p>
        </p:txBody>
      </p:sp>
    </p:spTree>
    <p:extLst>
      <p:ext uri="{BB962C8B-B14F-4D97-AF65-F5344CB8AC3E}">
        <p14:creationId xmlns:p14="http://schemas.microsoft.com/office/powerpoint/2010/main" val="209738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1: Handwritten digit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problem with categorical response variable {0, 1, 2, …, 9}.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Image taken from https://web.stanford.edu/~hastie/ElemStatLearnII/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6ED2D-49CF-4301-A437-D8F7E7BA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00484"/>
            <a:ext cx="6096000" cy="37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Email classification (spam detection)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table below shows the average percentage of words or characters in an email message, based on 4601 emails of which 1813 were classified as a spam.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classification model can be based on the frequencies of words in emails.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F5630-4050-26C9-A782-13C52A8F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06" y="2798139"/>
            <a:ext cx="7539788" cy="165507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F37AB7-3272-323D-409C-19772B580F38}"/>
              </a:ext>
            </a:extLst>
          </p:cNvPr>
          <p:cNvSpPr/>
          <p:nvPr/>
        </p:nvSpPr>
        <p:spPr>
          <a:xfrm>
            <a:off x="4944140" y="2914438"/>
            <a:ext cx="871869" cy="14367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B9095C-D4CD-9382-90D9-8E93203FE90D}"/>
              </a:ext>
            </a:extLst>
          </p:cNvPr>
          <p:cNvSpPr/>
          <p:nvPr/>
        </p:nvSpPr>
        <p:spPr>
          <a:xfrm>
            <a:off x="7248939" y="2914438"/>
            <a:ext cx="740427" cy="14367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511C9B-AE1F-53E6-507B-E5C8CA020308}"/>
              </a:ext>
            </a:extLst>
          </p:cNvPr>
          <p:cNvSpPr/>
          <p:nvPr/>
        </p:nvSpPr>
        <p:spPr>
          <a:xfrm>
            <a:off x="8154073" y="2914438"/>
            <a:ext cx="740426" cy="14367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FB0DCE-DDFD-E58A-C5F5-95AD2038AA6E}"/>
              </a:ext>
            </a:extLst>
          </p:cNvPr>
          <p:cNvSpPr/>
          <p:nvPr/>
        </p:nvSpPr>
        <p:spPr>
          <a:xfrm>
            <a:off x="2340572" y="3951311"/>
            <a:ext cx="871869" cy="41310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298D0D-6557-3728-EF01-7DBDE5E0F9BE}"/>
              </a:ext>
            </a:extLst>
          </p:cNvPr>
          <p:cNvSpPr/>
          <p:nvPr/>
        </p:nvSpPr>
        <p:spPr>
          <a:xfrm>
            <a:off x="3989917" y="2914438"/>
            <a:ext cx="871869" cy="14367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2DFA0-F1FE-6802-1333-D9198D523F73}"/>
              </a:ext>
            </a:extLst>
          </p:cNvPr>
          <p:cNvSpPr txBox="1"/>
          <p:nvPr/>
        </p:nvSpPr>
        <p:spPr>
          <a:xfrm>
            <a:off x="2329929" y="4567181"/>
            <a:ext cx="7776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Fig. Average percentage of words or characters in 4601 emails.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1207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402911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Supervised Learning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D4E2E7-AE74-7D29-A9B2-2B85AFBD578B}"/>
                  </a:ext>
                </a:extLst>
              </p:cNvPr>
              <p:cNvSpPr txBox="1"/>
              <p:nvPr/>
            </p:nvSpPr>
            <p:spPr>
              <a:xfrm>
                <a:off x="436469" y="1893829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D4E2E7-AE74-7D29-A9B2-2B85AFBD5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9" y="1893829"/>
                <a:ext cx="57362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73C4D4C-D264-E198-AFB6-674D5BF1654C}"/>
                  </a:ext>
                </a:extLst>
              </p:cNvPr>
              <p:cNvSpPr/>
              <p:nvPr/>
            </p:nvSpPr>
            <p:spPr>
              <a:xfrm>
                <a:off x="1477928" y="1683425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73C4D4C-D264-E198-AFB6-674D5BF16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8" y="1683425"/>
                <a:ext cx="1786268" cy="8562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D3F4F6-3C00-86BB-A534-99CC67272E5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10093" y="2109273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FDC261-9C56-195A-328A-DCD54F0C74D7}"/>
                  </a:ext>
                </a:extLst>
              </p:cNvPr>
              <p:cNvSpPr txBox="1"/>
              <p:nvPr/>
            </p:nvSpPr>
            <p:spPr>
              <a:xfrm>
                <a:off x="1477927" y="2685955"/>
                <a:ext cx="17862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learnable function. </a:t>
                </a:r>
                <a:br>
                  <a:rPr lang="en-US" dirty="0"/>
                </a:br>
                <a:r>
                  <a:rPr lang="en-US" i="1" dirty="0"/>
                  <a:t>e.g.,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FDC261-9C56-195A-328A-DCD54F0C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7" y="2685955"/>
                <a:ext cx="1786268" cy="923330"/>
              </a:xfrm>
              <a:prstGeom prst="rect">
                <a:avLst/>
              </a:prstGeom>
              <a:blipFill>
                <a:blip r:embed="rId4"/>
                <a:stretch>
                  <a:fillRect l="-2730" t="-3311" r="-4096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DCE6E-658D-04A1-9524-6059A617861F}"/>
                  </a:ext>
                </a:extLst>
              </p:cNvPr>
              <p:cNvSpPr txBox="1"/>
              <p:nvPr/>
            </p:nvSpPr>
            <p:spPr>
              <a:xfrm>
                <a:off x="3732031" y="1893829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DCE6E-658D-04A1-9524-6059A6178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031" y="1893829"/>
                <a:ext cx="5736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D95A0B-D0EB-F652-139F-13D295693EE1}"/>
              </a:ext>
            </a:extLst>
          </p:cNvPr>
          <p:cNvCxnSpPr>
            <a:cxnSpLocks/>
          </p:cNvCxnSpPr>
          <p:nvPr/>
        </p:nvCxnSpPr>
        <p:spPr>
          <a:xfrm>
            <a:off x="3264195" y="2109273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DCCC3D63-3866-1F46-D8EE-11384016E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4106423"/>
                <a:ext cx="11579001" cy="23346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called inputs, regressors, covariates, features, independent variables.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;   </a:t>
                </a:r>
                <a:r>
                  <a:rPr lang="en-US" i="1" dirty="0"/>
                  <a:t>e.g.,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called dependent variables, response, target.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/>
                  <a:t>quantitative </a:t>
                </a:r>
                <a:r>
                  <a:rPr lang="en-US" dirty="0"/>
                  <a:t>in the </a:t>
                </a:r>
                <a:r>
                  <a:rPr lang="en-US" b="1" dirty="0"/>
                  <a:t>regression problem </a:t>
                </a:r>
                <a:r>
                  <a:rPr lang="en-US" dirty="0"/>
                  <a:t>(</a:t>
                </a:r>
                <a:r>
                  <a:rPr lang="en-US" i="1" dirty="0"/>
                  <a:t>e.g.,</a:t>
                </a:r>
                <a:r>
                  <a:rPr lang="en-US" dirty="0"/>
                  <a:t> stock price).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/>
                  <a:t>qualitative</a:t>
                </a:r>
                <a:r>
                  <a:rPr lang="en-US" dirty="0"/>
                  <a:t> in the </a:t>
                </a:r>
                <a:r>
                  <a:rPr lang="en-US" b="1" dirty="0"/>
                  <a:t>classification problem </a:t>
                </a:r>
                <a:r>
                  <a:rPr lang="en-US" dirty="0"/>
                  <a:t>(</a:t>
                </a:r>
                <a:r>
                  <a:rPr lang="en-US" i="1" dirty="0"/>
                  <a:t>e.g.,</a:t>
                </a:r>
                <a:r>
                  <a:rPr lang="en-US" dirty="0"/>
                  <a:t> survived/died, digit label 0-9).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DCCC3D63-3866-1F46-D8EE-11384016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4106423"/>
                <a:ext cx="11579001" cy="2334651"/>
              </a:xfrm>
              <a:prstGeom prst="rect">
                <a:avLst/>
              </a:prstGeom>
              <a:blipFill>
                <a:blip r:embed="rId6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 descr="Time-Series Forecasting: Predicting Stock Prices Using Facebook's Prophet  Model | by Serafeim Loukas | Towards Data Science">
            <a:extLst>
              <a:ext uri="{FF2B5EF4-FFF2-40B4-BE49-F238E27FC236}">
                <a16:creationId xmlns:a16="http://schemas.microsoft.com/office/drawing/2014/main" id="{AEE1FCDB-39C1-5E48-CFB5-8D46604D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017" y="914114"/>
            <a:ext cx="2433048" cy="14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Detecting Spam in Emails. Applying NLP and Deep Learning for Spam… | by  Ramya Vidiyala | Towards Data Science">
            <a:extLst>
              <a:ext uri="{FF2B5EF4-FFF2-40B4-BE49-F238E27FC236}">
                <a16:creationId xmlns:a16="http://schemas.microsoft.com/office/drawing/2014/main" id="{EF1E5E4A-5194-6ADE-46D1-FC7AE036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68" y="2694780"/>
            <a:ext cx="2644055" cy="970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C6C01A62-549A-1D53-62C2-F866B81D7729}"/>
              </a:ext>
            </a:extLst>
          </p:cNvPr>
          <p:cNvSpPr/>
          <p:nvPr/>
        </p:nvSpPr>
        <p:spPr>
          <a:xfrm>
            <a:off x="4521465" y="1463311"/>
            <a:ext cx="504050" cy="1632586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D6FD3A-BB75-1715-F64B-EF5EA0C70C50}"/>
              </a:ext>
            </a:extLst>
          </p:cNvPr>
          <p:cNvSpPr txBox="1"/>
          <p:nvPr/>
        </p:nvSpPr>
        <p:spPr>
          <a:xfrm>
            <a:off x="5185954" y="1316987"/>
            <a:ext cx="338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Quantitative; Regression problem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(</a:t>
            </a:r>
            <a:r>
              <a:rPr lang="en-US" sz="1600" i="1" dirty="0">
                <a:solidFill>
                  <a:schemeClr val="accent6"/>
                </a:solidFill>
              </a:rPr>
              <a:t>e.g.,</a:t>
            </a:r>
            <a:r>
              <a:rPr lang="en-US" sz="1600" dirty="0">
                <a:solidFill>
                  <a:schemeClr val="accent6"/>
                </a:solidFill>
              </a:rPr>
              <a:t> 1820)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962F7D-2675-B67C-5675-FCF087C5799C}"/>
              </a:ext>
            </a:extLst>
          </p:cNvPr>
          <p:cNvSpPr txBox="1"/>
          <p:nvPr/>
        </p:nvSpPr>
        <p:spPr>
          <a:xfrm>
            <a:off x="5185954" y="2945035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Qualitative;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1457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Supervised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and its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88CB2485-0B68-3007-2B19-C26FBBFF5C92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4128075415"/>
                  </p:ext>
                </p:extLst>
              </p:nvPr>
            </p:nvGraphicFramePr>
            <p:xfrm>
              <a:off x="1695154" y="452290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88CB2485-0B68-3007-2B19-C26FBBFF5C92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4128075415"/>
                  </p:ext>
                </p:extLst>
              </p:nvPr>
            </p:nvGraphicFramePr>
            <p:xfrm>
              <a:off x="1695154" y="452290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A407C-71F4-9822-1A7C-9BF4EE00A13F}"/>
                  </a:ext>
                </a:extLst>
              </p:cNvPr>
              <p:cNvSpPr txBox="1"/>
              <p:nvPr/>
            </p:nvSpPr>
            <p:spPr>
              <a:xfrm>
                <a:off x="2588288" y="2783198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A407C-71F4-9822-1A7C-9BF4EE00A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88" y="2783198"/>
                <a:ext cx="573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4DCAF61-FA7C-8336-D20B-57FC94590532}"/>
                  </a:ext>
                </a:extLst>
              </p:cNvPr>
              <p:cNvSpPr/>
              <p:nvPr/>
            </p:nvSpPr>
            <p:spPr>
              <a:xfrm>
                <a:off x="3629747" y="2572794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4DCAF61-FA7C-8336-D20B-57FC94590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47" y="2572794"/>
                <a:ext cx="1786268" cy="8562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BABD21-1953-7FDF-1599-492DA258AF0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161912" y="299864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39D488-F477-8611-49D7-0B5F539CA0E0}"/>
                  </a:ext>
                </a:extLst>
              </p:cNvPr>
              <p:cNvSpPr txBox="1"/>
              <p:nvPr/>
            </p:nvSpPr>
            <p:spPr>
              <a:xfrm>
                <a:off x="5883850" y="2783198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39D488-F477-8611-49D7-0B5F539C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50" y="2783198"/>
                <a:ext cx="5736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25E750-A82A-E0D1-86EC-D9204F8C982C}"/>
              </a:ext>
            </a:extLst>
          </p:cNvPr>
          <p:cNvCxnSpPr>
            <a:cxnSpLocks/>
          </p:cNvCxnSpPr>
          <p:nvPr/>
        </p:nvCxnSpPr>
        <p:spPr>
          <a:xfrm>
            <a:off x="5416014" y="299864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2D4B1AD9-2AE3-F1C8-E6F5-0855AB046EDA}"/>
              </a:ext>
            </a:extLst>
          </p:cNvPr>
          <p:cNvSpPr/>
          <p:nvPr/>
        </p:nvSpPr>
        <p:spPr>
          <a:xfrm>
            <a:off x="1277780" y="4522910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8926AB-0B4C-E873-985F-224718952F77}"/>
                  </a:ext>
                </a:extLst>
              </p:cNvPr>
              <p:cNvSpPr txBox="1"/>
              <p:nvPr/>
            </p:nvSpPr>
            <p:spPr>
              <a:xfrm>
                <a:off x="63500" y="5154241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8926AB-0B4C-E873-985F-224718952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5154241"/>
                <a:ext cx="1214280" cy="369332"/>
              </a:xfrm>
              <a:prstGeom prst="rect">
                <a:avLst/>
              </a:prstGeom>
              <a:blipFill>
                <a:blip r:embed="rId6"/>
                <a:stretch>
                  <a:fillRect t="-8333" r="-400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E7AD706F-0C2F-D621-8D31-C70CA3BF8AA1}"/>
              </a:ext>
            </a:extLst>
          </p:cNvPr>
          <p:cNvSpPr/>
          <p:nvPr/>
        </p:nvSpPr>
        <p:spPr>
          <a:xfrm rot="5400000">
            <a:off x="2436670" y="3370523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83E42B-18E1-EDBE-5DD6-8032FF2506B3}"/>
                  </a:ext>
                </a:extLst>
              </p:cNvPr>
              <p:cNvSpPr txBox="1"/>
              <p:nvPr/>
            </p:nvSpPr>
            <p:spPr>
              <a:xfrm>
                <a:off x="1843410" y="3739527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83E42B-18E1-EDBE-5DD6-8032FF25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10" y="3739527"/>
                <a:ext cx="1489756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6DEAEBCA-904A-88D8-11CC-D516904B89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47769192"/>
                  </p:ext>
                </p:extLst>
              </p:nvPr>
            </p:nvGraphicFramePr>
            <p:xfrm>
              <a:off x="5947378" y="4567359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6DEAEBCA-904A-88D8-11CC-D516904B89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47769192"/>
                  </p:ext>
                </p:extLst>
              </p:nvPr>
            </p:nvGraphicFramePr>
            <p:xfrm>
              <a:off x="5947378" y="4567359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01493" r="-2703" b="-2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201493" r="-2703" b="-1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301493" r="-2703" b="-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D0189D3-F2F5-C3DA-3B90-21AA909F5EDA}"/>
              </a:ext>
            </a:extLst>
          </p:cNvPr>
          <p:cNvSpPr txBox="1"/>
          <p:nvPr/>
        </p:nvSpPr>
        <p:spPr>
          <a:xfrm>
            <a:off x="554581" y="1689818"/>
            <a:ext cx="200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Training Scheme</a:t>
            </a:r>
            <a:endParaRPr lang="en-US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2A9942-A1A7-909B-6C48-49A8C705D706}"/>
              </a:ext>
            </a:extLst>
          </p:cNvPr>
          <p:cNvCxnSpPr/>
          <p:nvPr/>
        </p:nvCxnSpPr>
        <p:spPr>
          <a:xfrm>
            <a:off x="7181850" y="1474374"/>
            <a:ext cx="0" cy="514232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605FF76-B9E7-5913-7FD8-6C90CA839D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3158" y="1657350"/>
            <a:ext cx="4768841" cy="44348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training, we’d like to:</a:t>
            </a:r>
          </a:p>
          <a:p>
            <a:r>
              <a:rPr lang="en-US" sz="1600" i="1" dirty="0"/>
              <a:t>Accurately predict </a:t>
            </a:r>
            <a:r>
              <a:rPr lang="en-US" sz="1600" dirty="0"/>
              <a:t>unseen test cases.</a:t>
            </a:r>
          </a:p>
          <a:p>
            <a:r>
              <a:rPr lang="en-US" sz="1600" i="1" dirty="0"/>
              <a:t>Understand</a:t>
            </a:r>
            <a:r>
              <a:rPr lang="en-US" sz="1600" dirty="0"/>
              <a:t> which covariate(s) affects the output.</a:t>
            </a:r>
          </a:p>
          <a:p>
            <a:r>
              <a:rPr lang="en-US" sz="1600" i="1" dirty="0"/>
              <a:t>Assess the quality </a:t>
            </a:r>
            <a:r>
              <a:rPr lang="en-US" sz="1600" dirty="0"/>
              <a:t>of our predictions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8252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Notation and key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95578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and key statistical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939239F6-5EE9-8F71-0222-655DEC6B345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5660902"/>
                  </p:ext>
                </p:extLst>
              </p:nvPr>
            </p:nvGraphicFramePr>
            <p:xfrm>
              <a:off x="1291657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3">
                <a:extLst>
                  <a:ext uri="{FF2B5EF4-FFF2-40B4-BE49-F238E27FC236}">
                    <a16:creationId xmlns:a16="http://schemas.microsoft.com/office/drawing/2014/main" id="{939239F6-5EE9-8F71-0222-655DEC6B345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5660902"/>
                  </p:ext>
                </p:extLst>
              </p:nvPr>
            </p:nvGraphicFramePr>
            <p:xfrm>
              <a:off x="1291657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33AC9692-B3D2-725A-27AF-16272F261BBB}"/>
              </a:ext>
            </a:extLst>
          </p:cNvPr>
          <p:cNvSpPr/>
          <p:nvPr/>
        </p:nvSpPr>
        <p:spPr>
          <a:xfrm flipH="1">
            <a:off x="3192899" y="1797127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0A1525-1ED8-2077-F5B0-55E5DFE162BA}"/>
                  </a:ext>
                </a:extLst>
              </p:cNvPr>
              <p:cNvSpPr txBox="1"/>
              <p:nvPr/>
            </p:nvSpPr>
            <p:spPr>
              <a:xfrm>
                <a:off x="3495299" y="2428458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0A1525-1ED8-2077-F5B0-55E5DFE1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99" y="2428458"/>
                <a:ext cx="1214280" cy="369332"/>
              </a:xfrm>
              <a:prstGeom prst="rect">
                <a:avLst/>
              </a:prstGeom>
              <a:blipFill>
                <a:blip r:embed="rId3"/>
                <a:stretch>
                  <a:fillRect t="-6557" r="-400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10BAD639-F15B-58CE-E86B-EEC047ABC565}"/>
              </a:ext>
            </a:extLst>
          </p:cNvPr>
          <p:cNvSpPr/>
          <p:nvPr/>
        </p:nvSpPr>
        <p:spPr>
          <a:xfrm rot="5400000">
            <a:off x="2033173" y="644740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467E9-9B49-D39E-B264-4B7899CD6D4E}"/>
                  </a:ext>
                </a:extLst>
              </p:cNvPr>
              <p:cNvSpPr txBox="1"/>
              <p:nvPr/>
            </p:nvSpPr>
            <p:spPr>
              <a:xfrm>
                <a:off x="1439913" y="1013744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467E9-9B49-D39E-B264-4B7899CD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913" y="1013744"/>
                <a:ext cx="1489756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04EA0A-301D-F425-D92B-255DF28C8DA4}"/>
                  </a:ext>
                </a:extLst>
              </p:cNvPr>
              <p:cNvSpPr txBox="1"/>
              <p:nvPr/>
            </p:nvSpPr>
            <p:spPr>
              <a:xfrm>
                <a:off x="660546" y="2428458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04EA0A-301D-F425-D92B-255DF28C8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6" y="2428458"/>
                <a:ext cx="57362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620923-C478-41DF-4165-A4D4C3AC1F15}"/>
                  </a:ext>
                </a:extLst>
              </p:cNvPr>
              <p:cNvSpPr txBox="1"/>
              <p:nvPr/>
            </p:nvSpPr>
            <p:spPr>
              <a:xfrm>
                <a:off x="5258945" y="1093599"/>
                <a:ext cx="1918063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620923-C478-41DF-4165-A4D4C3AC1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45" y="1093599"/>
                <a:ext cx="1918063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CB868E-6D1E-E7EC-4CD8-37F6D8BCA12F}"/>
              </a:ext>
            </a:extLst>
          </p:cNvPr>
          <p:cNvSpPr/>
          <p:nvPr/>
        </p:nvSpPr>
        <p:spPr>
          <a:xfrm>
            <a:off x="1291657" y="2208125"/>
            <a:ext cx="1786268" cy="39138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AA17F-158A-2EAF-CE1D-A4022F7A5A8D}"/>
                  </a:ext>
                </a:extLst>
              </p:cNvPr>
              <p:cNvSpPr txBox="1"/>
              <p:nvPr/>
            </p:nvSpPr>
            <p:spPr>
              <a:xfrm>
                <a:off x="5258944" y="3243806"/>
                <a:ext cx="1918063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AA17F-158A-2EAF-CE1D-A4022F7A5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44" y="3243806"/>
                <a:ext cx="1918063" cy="1407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6718A8-C9FB-4AD8-78EC-D47328A685FB}"/>
              </a:ext>
            </a:extLst>
          </p:cNvPr>
          <p:cNvSpPr/>
          <p:nvPr/>
        </p:nvSpPr>
        <p:spPr>
          <a:xfrm>
            <a:off x="1728624" y="1795157"/>
            <a:ext cx="458631" cy="164049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1E85A23-1BBF-3CC1-BFBE-BCB1180C7AF8}"/>
                  </a:ext>
                </a:extLst>
              </p14:cNvPr>
              <p14:cNvContentPartPr/>
              <p14:nvPr/>
            </p14:nvContentPartPr>
            <p14:xfrm>
              <a:off x="3056657" y="1749600"/>
              <a:ext cx="2066040" cy="484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1E85A23-1BBF-3CC1-BFBE-BCB1180C7A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7657" y="1740600"/>
                <a:ext cx="20836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A6F6D6C-2015-4F38-B29A-5D9FDECB2524}"/>
                  </a:ext>
                </a:extLst>
              </p14:cNvPr>
              <p14:cNvContentPartPr/>
              <p14:nvPr/>
            </p14:nvContentPartPr>
            <p14:xfrm>
              <a:off x="2057297" y="3448080"/>
              <a:ext cx="3008520" cy="799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A6F6D6C-2015-4F38-B29A-5D9FDECB25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8297" y="3439440"/>
                <a:ext cx="302616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E26CE8-E280-58DE-2870-0976A423E0F1}"/>
                  </a:ext>
                </a:extLst>
              </p:cNvPr>
              <p:cNvSpPr txBox="1"/>
              <p:nvPr/>
            </p:nvSpPr>
            <p:spPr>
              <a:xfrm>
                <a:off x="7920265" y="2500972"/>
                <a:ext cx="3172038" cy="318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E26CE8-E280-58DE-2870-0976A423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265" y="2500972"/>
                <a:ext cx="3172038" cy="318164"/>
              </a:xfrm>
              <a:prstGeom prst="rect">
                <a:avLst/>
              </a:prstGeom>
              <a:blipFill>
                <a:blip r:embed="rId12"/>
                <a:stretch>
                  <a:fillRect l="-2495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3">
                <a:extLst>
                  <a:ext uri="{FF2B5EF4-FFF2-40B4-BE49-F238E27FC236}">
                    <a16:creationId xmlns:a16="http://schemas.microsoft.com/office/drawing/2014/main" id="{49C2AD1D-BDB8-EE6F-9B94-F8A75D66567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7090866"/>
                  </p:ext>
                </p:extLst>
              </p:nvPr>
            </p:nvGraphicFramePr>
            <p:xfrm>
              <a:off x="1957939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3">
                <a:extLst>
                  <a:ext uri="{FF2B5EF4-FFF2-40B4-BE49-F238E27FC236}">
                    <a16:creationId xmlns:a16="http://schemas.microsoft.com/office/drawing/2014/main" id="{49C2AD1D-BDB8-EE6F-9B94-F8A75D66567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7090866"/>
                  </p:ext>
                </p:extLst>
              </p:nvPr>
            </p:nvGraphicFramePr>
            <p:xfrm>
              <a:off x="1957939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EB483-47DC-DD81-786C-1055289CD1F0}"/>
                  </a:ext>
                </a:extLst>
              </p:cNvPr>
              <p:cNvSpPr txBox="1"/>
              <p:nvPr/>
            </p:nvSpPr>
            <p:spPr>
              <a:xfrm>
                <a:off x="660546" y="5584415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EB483-47DC-DD81-786C-1055289CD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6" y="5584415"/>
                <a:ext cx="573624" cy="276999"/>
              </a:xfrm>
              <a:prstGeom prst="rect">
                <a:avLst/>
              </a:prstGeom>
              <a:blipFill>
                <a:blip r:embed="rId14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91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26608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Unsupervised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766462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Unsupervised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There is </a:t>
                </a:r>
                <a:r>
                  <a:rPr lang="en-US" b="1" dirty="0"/>
                  <a:t>no outcome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just a set of predictors (features/covariates)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Objective is more fuzzy</a:t>
                </a:r>
              </a:p>
              <a:p>
                <a:pPr lvl="1"/>
                <a:r>
                  <a:rPr lang="en-US" dirty="0"/>
                  <a:t>Find (hidden) patterns or grouping (</a:t>
                </a:r>
                <a:r>
                  <a:rPr lang="en-US" i="1" dirty="0"/>
                  <a:t>i.e.,</a:t>
                </a:r>
                <a:r>
                  <a:rPr lang="en-US" dirty="0"/>
                  <a:t> clustering) in the data – </a:t>
                </a:r>
                <a:r>
                  <a:rPr lang="en-US" i="1" dirty="0"/>
                  <a:t>to gain insight and understanding</a:t>
                </a:r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There is no </a:t>
                </a:r>
                <a:r>
                  <a:rPr lang="en-US" i="1" dirty="0"/>
                  <a:t>correct</a:t>
                </a:r>
                <a:r>
                  <a:rPr lang="en-US" dirty="0"/>
                  <a:t> answer.</a:t>
                </a:r>
              </a:p>
              <a:p>
                <a:pPr lvl="1"/>
                <a:r>
                  <a:rPr lang="en-US" dirty="0"/>
                  <a:t>Difficult to know how well you are doing.</a:t>
                </a:r>
              </a:p>
              <a:p>
                <a:r>
                  <a:rPr lang="en-US" dirty="0"/>
                  <a:t>Examples: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DBSCAN</a:t>
            </a:r>
          </a:p>
        </p:txBody>
      </p:sp>
      <p:pic>
        <p:nvPicPr>
          <p:cNvPr id="5122" name="Picture 2" descr="Density-Based Spatial Clustering of Applications with Noise (DBSCAN)">
            <a:extLst>
              <a:ext uri="{FF2B5EF4-FFF2-40B4-BE49-F238E27FC236}">
                <a16:creationId xmlns:a16="http://schemas.microsoft.com/office/drawing/2014/main" id="{C7836CC9-7574-1893-42F0-6C91E9C5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6" y="4242706"/>
            <a:ext cx="2306944" cy="225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ustering with Scikit with GIFs - dashee87.github.io">
            <a:extLst>
              <a:ext uri="{FF2B5EF4-FFF2-40B4-BE49-F238E27FC236}">
                <a16:creationId xmlns:a16="http://schemas.microsoft.com/office/drawing/2014/main" id="{3EADCCA7-0ED4-CDD3-8468-29E618F3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18" y="4135004"/>
            <a:ext cx="4725679" cy="24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derstanding Principal Component Analysis | by Trist'n Joseph | Towards  Data Science">
            <a:extLst>
              <a:ext uri="{FF2B5EF4-FFF2-40B4-BE49-F238E27FC236}">
                <a16:creationId xmlns:a16="http://schemas.microsoft.com/office/drawing/2014/main" id="{140B1F90-46EE-D206-6467-D349CC7E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86" y="3874770"/>
            <a:ext cx="4407314" cy="291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6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Overall philosophy</a:t>
            </a:r>
          </a:p>
        </p:txBody>
      </p:sp>
    </p:spTree>
    <p:extLst>
      <p:ext uri="{BB962C8B-B14F-4D97-AF65-F5344CB8AC3E}">
        <p14:creationId xmlns:p14="http://schemas.microsoft.com/office/powerpoint/2010/main" val="301501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Important to understand the simpler methods first, in order to grasp the more sophisticated ones.</a:t>
            </a:r>
          </a:p>
          <a:p>
            <a:r>
              <a:rPr lang="en-US" b="1" dirty="0"/>
              <a:t>Simpler methods often perform as well as fancier ones!</a:t>
            </a:r>
          </a:p>
          <a:p>
            <a:r>
              <a:rPr lang="en-US" dirty="0"/>
              <a:t>It is important to accurately </a:t>
            </a:r>
            <a:r>
              <a:rPr lang="en-US" i="1" dirty="0"/>
              <a:t>assess the performance of a method</a:t>
            </a:r>
            <a:r>
              <a:rPr lang="en-US" dirty="0"/>
              <a:t>, to know how well or how badly it is working.</a:t>
            </a:r>
          </a:p>
        </p:txBody>
      </p:sp>
      <p:pic>
        <p:nvPicPr>
          <p:cNvPr id="9222" name="Picture 6" descr="Optimizer: diving deep into Neural Networks | by Rohan Garg | Vision and  Language Group | Medium">
            <a:extLst>
              <a:ext uri="{FF2B5EF4-FFF2-40B4-BE49-F238E27FC236}">
                <a16:creationId xmlns:a16="http://schemas.microsoft.com/office/drawing/2014/main" id="{11ED2BC3-B88B-8EB3-C782-7EF60EBBD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80" y="3122590"/>
            <a:ext cx="2529070" cy="371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Large Language Models: A New Moore's Law?">
            <a:extLst>
              <a:ext uri="{FF2B5EF4-FFF2-40B4-BE49-F238E27FC236}">
                <a16:creationId xmlns:a16="http://schemas.microsoft.com/office/drawing/2014/main" id="{D98FB00A-F717-A297-43AE-5ECE31CA2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1" y="3188079"/>
            <a:ext cx="5688377" cy="366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5BC318-F968-C967-A802-12A36D8999EB}"/>
              </a:ext>
            </a:extLst>
          </p:cNvPr>
          <p:cNvSpPr/>
          <p:nvPr/>
        </p:nvSpPr>
        <p:spPr>
          <a:xfrm>
            <a:off x="857110" y="3874770"/>
            <a:ext cx="276746" cy="21276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F27650-0C31-B30F-CE9F-0090E4A17E09}"/>
              </a:ext>
            </a:extLst>
          </p:cNvPr>
          <p:cNvSpPr/>
          <p:nvPr/>
        </p:nvSpPr>
        <p:spPr>
          <a:xfrm>
            <a:off x="3121658" y="3821430"/>
            <a:ext cx="629614" cy="224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C99087-DD94-806D-D3EF-A4A47E07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394" y="5200650"/>
            <a:ext cx="1795219" cy="1282664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BB8EA9B-956E-5376-A66D-C7B73F8B6B3D}"/>
              </a:ext>
            </a:extLst>
          </p:cNvPr>
          <p:cNvSpPr txBox="1">
            <a:spLocks/>
          </p:cNvSpPr>
          <p:nvPr/>
        </p:nvSpPr>
        <p:spPr>
          <a:xfrm>
            <a:off x="302373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Important to understand the simpler methods first, in order to grasp the more sophisticated ones.</a:t>
            </a:r>
          </a:p>
          <a:p>
            <a:r>
              <a:rPr lang="en-US" b="1" dirty="0"/>
              <a:t>Simpler methods often perform as well as fancier ones!</a:t>
            </a:r>
          </a:p>
          <a:p>
            <a:r>
              <a:rPr lang="en-US" dirty="0"/>
              <a:t>It is important to accurately </a:t>
            </a:r>
            <a:r>
              <a:rPr lang="en-US" i="1" dirty="0"/>
              <a:t>assess the performance of a method</a:t>
            </a:r>
            <a:r>
              <a:rPr lang="en-US" dirty="0"/>
              <a:t>, to know how well or how badly it is working.</a:t>
            </a:r>
          </a:p>
        </p:txBody>
      </p:sp>
    </p:spTree>
    <p:extLst>
      <p:ext uri="{BB962C8B-B14F-4D97-AF65-F5344CB8AC3E}">
        <p14:creationId xmlns:p14="http://schemas.microsoft.com/office/powerpoint/2010/main" val="30703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Learning vs.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0766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vs.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5612227"/>
          </a:xfrm>
        </p:spPr>
        <p:txBody>
          <a:bodyPr>
            <a:normAutofit/>
          </a:bodyPr>
          <a:lstStyle/>
          <a:p>
            <a:r>
              <a:rPr lang="en-US" dirty="0"/>
              <a:t>Machine learning arose as a subfield of Artificial Intelligence.</a:t>
            </a:r>
          </a:p>
          <a:p>
            <a:r>
              <a:rPr lang="en-US" dirty="0"/>
              <a:t>Statistical learning arose as a subfield of Statistics.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much overlap -- both fields focus on supervised and unsupervised problems:</a:t>
            </a:r>
          </a:p>
          <a:p>
            <a:pPr lvl="1"/>
            <a:r>
              <a:rPr lang="en-US" i="1" dirty="0"/>
              <a:t>Machine learning </a:t>
            </a:r>
            <a:r>
              <a:rPr lang="en-US" dirty="0"/>
              <a:t>has a greater emphasis on </a:t>
            </a:r>
            <a:r>
              <a:rPr lang="en-US" i="1" dirty="0"/>
              <a:t>large scale applications and prediction accuracy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NB! Explainable AI is a current hot topic though!</a:t>
            </a:r>
          </a:p>
          <a:p>
            <a:pPr lvl="1"/>
            <a:r>
              <a:rPr lang="en-US" i="1" dirty="0"/>
              <a:t>Statistical learning </a:t>
            </a:r>
            <a:r>
              <a:rPr lang="en-US" dirty="0"/>
              <a:t>emphasizes models and their </a:t>
            </a:r>
            <a:r>
              <a:rPr lang="en-US" i="1" dirty="0"/>
              <a:t>interpretability, and precision and uncertainty</a:t>
            </a:r>
            <a:r>
              <a:rPr lang="en-US" dirty="0"/>
              <a:t>.</a:t>
            </a:r>
          </a:p>
          <a:p>
            <a:r>
              <a:rPr lang="en-US" dirty="0"/>
              <a:t>The distinction has become more and more blurred, and there is a great deal of “cross-fertilization”.</a:t>
            </a:r>
          </a:p>
          <a:p>
            <a:r>
              <a:rPr lang="en-US" dirty="0"/>
              <a:t>Machine learning has the upper hand in Marketing!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Deep Learning vs. Machine Learning — What's the Difference? | Flatiron  School">
            <a:extLst>
              <a:ext uri="{FF2B5EF4-FFF2-40B4-BE49-F238E27FC236}">
                <a16:creationId xmlns:a16="http://schemas.microsoft.com/office/drawing/2014/main" id="{A0FBCFCF-688E-C42F-93F9-D5E3ED7F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85" y="976385"/>
            <a:ext cx="4271612" cy="28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2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vs.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5268" y="6356351"/>
            <a:ext cx="2015481" cy="365125"/>
          </a:xfrm>
        </p:spPr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is a controversy and some skepticism against ``too fancy'' ML methods. </a:t>
            </a:r>
          </a:p>
          <a:p>
            <a:r>
              <a:rPr lang="en-US" dirty="0"/>
              <a:t>Criticism: </a:t>
            </a:r>
          </a:p>
          <a:p>
            <a:pPr lvl="1"/>
            <a:r>
              <a:rPr lang="en-US" dirty="0"/>
              <a:t>ML often re-invents existing methods and names them differently, but often without awareness of existing methods in statistics.</a:t>
            </a:r>
          </a:p>
          <a:p>
            <a:pPr lvl="1"/>
            <a:r>
              <a:rPr lang="en-US" dirty="0"/>
              <a:t>Despite the record-breaking performances by Deep Learning, the models are often not fully understood.</a:t>
            </a:r>
          </a:p>
          <a:p>
            <a:r>
              <a:rPr lang="en-US" dirty="0"/>
              <a:t>Yet, the progress has been remarkable: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CE2D1-A99C-7537-4DA8-6AEFDCBB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2" y="4438680"/>
            <a:ext cx="1682508" cy="2007087"/>
          </a:xfrm>
          <a:prstGeom prst="rect">
            <a:avLst/>
          </a:prstGeom>
        </p:spPr>
      </p:pic>
      <p:pic>
        <p:nvPicPr>
          <p:cNvPr id="11266" name="Picture 2" descr="DeepMind AlphaFold: A Gift To Humanity! 🧬 - YouTube">
            <a:extLst>
              <a:ext uri="{FF2B5EF4-FFF2-40B4-BE49-F238E27FC236}">
                <a16:creationId xmlns:a16="http://schemas.microsoft.com/office/drawing/2014/main" id="{9C295C19-2ECE-6270-1C36-D2F2F54F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02" y="4425048"/>
            <a:ext cx="3433429" cy="193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4B266-83F9-37E8-7E2D-88822A68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13" y="4438680"/>
            <a:ext cx="2703055" cy="1931303"/>
          </a:xfrm>
          <a:prstGeom prst="rect">
            <a:avLst/>
          </a:prstGeom>
        </p:spPr>
      </p:pic>
      <p:pic>
        <p:nvPicPr>
          <p:cNvPr id="11268" name="Picture 4" descr="This AI Can Draw Anything You Describe [Dalle 2 by OpenAI] - YouTube">
            <a:extLst>
              <a:ext uri="{FF2B5EF4-FFF2-40B4-BE49-F238E27FC236}">
                <a16:creationId xmlns:a16="http://schemas.microsoft.com/office/drawing/2014/main" id="{A876D4DB-4B4D-4609-B844-B5AB532B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287" y="4434572"/>
            <a:ext cx="3416496" cy="19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4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vs.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like..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5268" y="6356351"/>
            <a:ext cx="2015481" cy="365125"/>
          </a:xfrm>
        </p:spPr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13316" name="Picture 4" descr="Black Stallions - Free spirited, untamed, wild, powerful, etc | Photos de  chevaux, Cheval, Chevaux noirs">
            <a:extLst>
              <a:ext uri="{FF2B5EF4-FFF2-40B4-BE49-F238E27FC236}">
                <a16:creationId xmlns:a16="http://schemas.microsoft.com/office/drawing/2014/main" id="{01C8A69C-ADA8-686F-1B49-D0AC9BE3544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41" y="1657350"/>
            <a:ext cx="5620993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5FAB0E-AB83-B90F-F7A0-313F1391364C}"/>
                  </a:ext>
                </a:extLst>
              </p:cNvPr>
              <p:cNvSpPr txBox="1"/>
              <p:nvPr/>
            </p:nvSpPr>
            <p:spPr>
              <a:xfrm>
                <a:off x="8974715" y="1883738"/>
                <a:ext cx="321728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Large ML method (i.e., deep learning) is like </a:t>
                </a:r>
              </a:p>
              <a:p>
                <a:br>
                  <a:rPr lang="en-US" dirty="0"/>
                </a:br>
                <a:r>
                  <a:rPr lang="en-US" i="1" dirty="0"/>
                  <a:t>wildly-untamed-yet-strong horse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5FAB0E-AB83-B90F-F7A0-313F139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15" y="1883738"/>
                <a:ext cx="3217285" cy="1477328"/>
              </a:xfrm>
              <a:prstGeom prst="rect">
                <a:avLst/>
              </a:prstGeom>
              <a:blipFill>
                <a:blip r:embed="rId3"/>
                <a:stretch>
                  <a:fillRect l="-1569" t="-1709" b="-598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94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vs.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aim in statistical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are talking about supervised methods now. Assume:</a:t>
                </a:r>
              </a:p>
              <a:p>
                <a:pPr lvl="1"/>
                <a:r>
                  <a:rPr lang="en-US" dirty="0"/>
                  <a:t>We observe one </a:t>
                </a:r>
                <a:r>
                  <a:rPr lang="en-US" i="1" dirty="0"/>
                  <a:t>quantitative</a:t>
                </a:r>
                <a:r>
                  <a:rPr lang="en-US" dirty="0"/>
                  <a:t>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different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We assume that there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relates the response and the predictor variables: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a random error term with mean 0 and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aim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2044127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lot of this material stems from Mette Langaas and her TAs (</a:t>
            </a:r>
            <a:r>
              <a:rPr lang="en-US" sz="2000" dirty="0" err="1"/>
              <a:t>especiall</a:t>
            </a:r>
            <a:r>
              <a:rPr lang="en-US" sz="2000" dirty="0"/>
              <a:t> Julia </a:t>
            </a:r>
            <a:r>
              <a:rPr lang="en-US" sz="2000" dirty="0" err="1"/>
              <a:t>Debik</a:t>
            </a:r>
            <a:r>
              <a:rPr lang="en-US" sz="2000" dirty="0"/>
              <a:t>). I would like to thank Mette for the permission to use her material!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54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Example1: Sales of a product, given advertising budgets in different media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F5BBD3-D834-A44F-56D5-1DFDB5E5AD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6659" y="1530347"/>
            <a:ext cx="9129156" cy="46894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BB6FFD-FFBE-BA20-AFBB-5558D3685D87}"/>
                  </a:ext>
                </a:extLst>
              </p:cNvPr>
              <p:cNvSpPr txBox="1"/>
              <p:nvPr/>
            </p:nvSpPr>
            <p:spPr>
              <a:xfrm>
                <a:off x="10276006" y="3005419"/>
                <a:ext cx="740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BB6FFD-FFBE-BA20-AFBB-5558D3685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006" y="3005419"/>
                <a:ext cx="74056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985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Income for given levels of education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76F4AE-4358-A02D-D059-AB25559894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57449" y="1542955"/>
            <a:ext cx="7267576" cy="466426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DE3A2-B978-97C9-31BB-963EBCCB8E67}"/>
                  </a:ext>
                </a:extLst>
              </p:cNvPr>
              <p:cNvSpPr txBox="1"/>
              <p:nvPr/>
            </p:nvSpPr>
            <p:spPr>
              <a:xfrm>
                <a:off x="9275881" y="2262469"/>
                <a:ext cx="740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DE3A2-B978-97C9-31BB-963EBCCB8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881" y="2262469"/>
                <a:ext cx="74056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50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B35B17-E0F8-4DBC-8880-17C5B0C3680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B35B17-E0F8-4DBC-8880-17C5B0C36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4339" t="-7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94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Reason1: Prediction</a:t>
            </a:r>
          </a:p>
          <a:p>
            <a:r>
              <a:rPr lang="en-US" sz="3200" dirty="0"/>
              <a:t>Reason2: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4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1: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Aim:</a:t>
                </a:r>
                <a:r>
                  <a:rPr lang="en-US" dirty="0"/>
                  <a:t> predict a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given new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as accurately as possible.</a:t>
                </a:r>
              </a:p>
              <a:p>
                <a:r>
                  <a:rPr lang="en-US" dirty="0"/>
                  <a:t>Notation: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estimated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+mn-lt"/>
                  </a:rPr>
                  <a:t> </a:t>
                </a:r>
                <a:r>
                  <a:rPr lang="en-US" b="0" dirty="0">
                    <a:latin typeface="+mn-lt"/>
                  </a:rPr>
                  <a:t>prediction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b="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b="0" dirty="0">
                    <a:latin typeface="+mn-lt"/>
                  </a:rPr>
                  <a:t>.</a:t>
                </a:r>
              </a:p>
              <a:p>
                <a:r>
                  <a:rPr lang="en-US" dirty="0"/>
                  <a:t>We </a:t>
                </a:r>
                <a:r>
                  <a:rPr lang="en-US" i="1" dirty="0"/>
                  <a:t>do not really care</a:t>
                </a:r>
                <a:r>
                  <a:rPr lang="en-US" dirty="0"/>
                  <a:t> about the shape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("black box").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No interpretation of regression parameters when the aim is purely prediction!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quantities which influence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(= prediction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58" t="-13333" b="-3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reducible error </a:t>
                </a:r>
                <a:r>
                  <a:rPr lang="en-US" dirty="0"/>
                  <a:t>has to do with our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This error can be reduced by using the most </a:t>
                </a:r>
                <a:r>
                  <a:rPr lang="en-US" i="1" dirty="0"/>
                  <a:t>appropriate</a:t>
                </a:r>
                <a:r>
                  <a:rPr lang="en-US" dirty="0"/>
                  <a:t> statistical learning technique. 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irreducible error </a:t>
                </a:r>
                <a:r>
                  <a:rPr lang="en-US" dirty="0"/>
                  <a:t>comes from the error term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cannot be reduced by improving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This is related to the unobserved quantities influencing the response and possibly the randomness of the situation.</a:t>
                </a:r>
              </a:p>
              <a:p>
                <a:r>
                  <a:rPr lang="en-US" dirty="0"/>
                  <a:t>For a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and a set of predictors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which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have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6284AE3A-AC5E-6D73-B802-4B0579717858}"/>
              </a:ext>
            </a:extLst>
          </p:cNvPr>
          <p:cNvSpPr/>
          <p:nvPr/>
        </p:nvSpPr>
        <p:spPr>
          <a:xfrm rot="16200000">
            <a:off x="5540468" y="4237192"/>
            <a:ext cx="155796" cy="175319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635DA-5398-A00E-878D-BB369155A976}"/>
              </a:ext>
            </a:extLst>
          </p:cNvPr>
          <p:cNvSpPr txBox="1"/>
          <p:nvPr/>
        </p:nvSpPr>
        <p:spPr>
          <a:xfrm>
            <a:off x="4833364" y="5200650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 bias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reducible error</a:t>
            </a:r>
            <a:endParaRPr lang="en-US" sz="14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B452CA1-C456-8E81-A679-403880914041}"/>
              </a:ext>
            </a:extLst>
          </p:cNvPr>
          <p:cNvSpPr/>
          <p:nvPr/>
        </p:nvSpPr>
        <p:spPr>
          <a:xfrm rot="16200000">
            <a:off x="7228468" y="4613123"/>
            <a:ext cx="155796" cy="1001328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9FDF0-CE86-8842-9A80-7EB785F1933D}"/>
              </a:ext>
            </a:extLst>
          </p:cNvPr>
          <p:cNvSpPr txBox="1"/>
          <p:nvPr/>
        </p:nvSpPr>
        <p:spPr>
          <a:xfrm>
            <a:off x="6521364" y="5200650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variance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36D4203-596A-F53F-5D04-54706DE6AB37}"/>
              </a:ext>
            </a:extLst>
          </p:cNvPr>
          <p:cNvSpPr/>
          <p:nvPr/>
        </p:nvSpPr>
        <p:spPr>
          <a:xfrm rot="16200000">
            <a:off x="8345275" y="4808385"/>
            <a:ext cx="155796" cy="6108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1E40A-9448-FCF7-C1CE-050F51D9BCC8}"/>
              </a:ext>
            </a:extLst>
          </p:cNvPr>
          <p:cNvSpPr txBox="1"/>
          <p:nvPr/>
        </p:nvSpPr>
        <p:spPr>
          <a:xfrm>
            <a:off x="7638171" y="5200650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variance of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irreducible error</a:t>
            </a:r>
          </a:p>
        </p:txBody>
      </p:sp>
    </p:spTree>
    <p:extLst>
      <p:ext uri="{BB962C8B-B14F-4D97-AF65-F5344CB8AC3E}">
        <p14:creationId xmlns:p14="http://schemas.microsoft.com/office/powerpoint/2010/main" val="36328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7D888B-1BFC-B6F0-FF04-85F6A3AC4FC8}"/>
                  </a:ext>
                </a:extLst>
              </p:cNvPr>
              <p:cNvSpPr txBox="1"/>
              <p:nvPr/>
            </p:nvSpPr>
            <p:spPr>
              <a:xfrm>
                <a:off x="7419600" y="1441000"/>
                <a:ext cx="1639920" cy="384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7D888B-1BFC-B6F0-FF04-85F6A3AC4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00" y="1441000"/>
                <a:ext cx="1639920" cy="384914"/>
              </a:xfrm>
              <a:prstGeom prst="rect">
                <a:avLst/>
              </a:prstGeom>
              <a:blipFill>
                <a:blip r:embed="rId3"/>
                <a:stretch>
                  <a:fillRect t="-6250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FC7B6-DB52-FC14-ECB3-3D9417B6FDD1}"/>
                  </a:ext>
                </a:extLst>
              </p:cNvPr>
              <p:cNvSpPr txBox="1"/>
              <p:nvPr/>
            </p:nvSpPr>
            <p:spPr>
              <a:xfrm>
                <a:off x="8106508" y="2490302"/>
                <a:ext cx="163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FC7B6-DB52-FC14-ECB3-3D9417B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08" y="2490302"/>
                <a:ext cx="163992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/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m:rPr>
                          <m:nor/>
                        </m:rPr>
                        <a:rPr lang="en-US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81B5F3F1-48EE-BCF4-892A-9114CCB9E263}"/>
              </a:ext>
            </a:extLst>
          </p:cNvPr>
          <p:cNvSpPr/>
          <p:nvPr/>
        </p:nvSpPr>
        <p:spPr>
          <a:xfrm rot="16200000">
            <a:off x="2956018" y="748751"/>
            <a:ext cx="155796" cy="175319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133F0-DF29-C8F4-BFD2-C5244C22D00D}"/>
              </a:ext>
            </a:extLst>
          </p:cNvPr>
          <p:cNvSpPr txBox="1"/>
          <p:nvPr/>
        </p:nvSpPr>
        <p:spPr>
          <a:xfrm>
            <a:off x="2248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 bias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reducible error</a:t>
            </a:r>
            <a:endParaRPr lang="en-US" sz="1400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159C40B-AFEE-C326-66D4-B8F579A6B1D6}"/>
              </a:ext>
            </a:extLst>
          </p:cNvPr>
          <p:cNvSpPr/>
          <p:nvPr/>
        </p:nvSpPr>
        <p:spPr>
          <a:xfrm rot="16200000">
            <a:off x="4644018" y="1124682"/>
            <a:ext cx="155796" cy="1001328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BD8F4-FA1C-7031-E1D7-A9416ED32B6A}"/>
              </a:ext>
            </a:extLst>
          </p:cNvPr>
          <p:cNvSpPr txBox="1"/>
          <p:nvPr/>
        </p:nvSpPr>
        <p:spPr>
          <a:xfrm>
            <a:off x="3936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variance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5D0E00D-1A56-08F2-5D55-6F3FFBE705D5}"/>
              </a:ext>
            </a:extLst>
          </p:cNvPr>
          <p:cNvSpPr/>
          <p:nvPr/>
        </p:nvSpPr>
        <p:spPr>
          <a:xfrm rot="16200000">
            <a:off x="5760825" y="1319944"/>
            <a:ext cx="155796" cy="6108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D243F-28C0-7D3B-F8BA-199038DEC5D8}"/>
              </a:ext>
            </a:extLst>
          </p:cNvPr>
          <p:cNvSpPr txBox="1"/>
          <p:nvPr/>
        </p:nvSpPr>
        <p:spPr>
          <a:xfrm>
            <a:off x="5053721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variance of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irreducible error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4D6943-36D3-47AB-64B8-43153F8BE050}"/>
              </a:ext>
            </a:extLst>
          </p:cNvPr>
          <p:cNvSpPr/>
          <p:nvPr/>
        </p:nvSpPr>
        <p:spPr>
          <a:xfrm>
            <a:off x="3412134" y="4887444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DEE1-D770-FDA6-C56B-6D84FA3CD43C}"/>
              </a:ext>
            </a:extLst>
          </p:cNvPr>
          <p:cNvSpPr/>
          <p:nvPr/>
        </p:nvSpPr>
        <p:spPr>
          <a:xfrm>
            <a:off x="4295826" y="5145791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EABFF0-AFFA-AC8A-0F6C-817B8885AF8B}"/>
              </a:ext>
            </a:extLst>
          </p:cNvPr>
          <p:cNvSpPr/>
          <p:nvPr/>
        </p:nvSpPr>
        <p:spPr>
          <a:xfrm>
            <a:off x="4823393" y="3866341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6518F9-3181-894B-F6E0-1E7783300841}"/>
              </a:ext>
            </a:extLst>
          </p:cNvPr>
          <p:cNvSpPr/>
          <p:nvPr/>
        </p:nvSpPr>
        <p:spPr>
          <a:xfrm>
            <a:off x="5796658" y="4062922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624214-3DE2-5EF5-EAB3-15D095A499AF}"/>
              </a:ext>
            </a:extLst>
          </p:cNvPr>
          <p:cNvSpPr/>
          <p:nvPr/>
        </p:nvSpPr>
        <p:spPr>
          <a:xfrm>
            <a:off x="6494010" y="3583745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6B90CB-FAF3-677E-82FB-75F99B38D79A}"/>
              </a:ext>
            </a:extLst>
          </p:cNvPr>
          <p:cNvSpPr/>
          <p:nvPr/>
        </p:nvSpPr>
        <p:spPr>
          <a:xfrm>
            <a:off x="7175645" y="3826930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E4BE1B-0BBA-7F92-6F44-9F727F00A52A}"/>
              </a:ext>
            </a:extLst>
          </p:cNvPr>
          <p:cNvSpPr/>
          <p:nvPr/>
        </p:nvSpPr>
        <p:spPr>
          <a:xfrm>
            <a:off x="7769378" y="3354968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824A83-4681-6405-299F-735F78C9C4A5}"/>
              </a:ext>
            </a:extLst>
          </p:cNvPr>
          <p:cNvCxnSpPr/>
          <p:nvPr/>
        </p:nvCxnSpPr>
        <p:spPr>
          <a:xfrm flipV="1">
            <a:off x="2966021" y="2879339"/>
            <a:ext cx="5525484" cy="2832847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4355D1-3E3D-2089-35CE-55BEEBE7C6B1}"/>
              </a:ext>
            </a:extLst>
          </p:cNvPr>
          <p:cNvCxnSpPr>
            <a:cxnSpLocks/>
          </p:cNvCxnSpPr>
          <p:nvPr/>
        </p:nvCxnSpPr>
        <p:spPr>
          <a:xfrm flipV="1">
            <a:off x="3075981" y="1833555"/>
            <a:ext cx="4815374" cy="42591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8AD170-0200-5DC6-0819-EF6B23E4AC03}"/>
              </a:ext>
            </a:extLst>
          </p:cNvPr>
          <p:cNvCxnSpPr/>
          <p:nvPr/>
        </p:nvCxnSpPr>
        <p:spPr>
          <a:xfrm>
            <a:off x="2608729" y="6356351"/>
            <a:ext cx="6813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A65BB6-9A1A-FAAA-5FAC-9FBF98FE66F5}"/>
              </a:ext>
            </a:extLst>
          </p:cNvPr>
          <p:cNvCxnSpPr>
            <a:cxnSpLocks/>
          </p:cNvCxnSpPr>
          <p:nvPr/>
        </p:nvCxnSpPr>
        <p:spPr>
          <a:xfrm flipV="1">
            <a:off x="2608729" y="2563906"/>
            <a:ext cx="0" cy="3792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C97A8-59D4-FD5B-BCA4-998B7D96FFA1}"/>
                  </a:ext>
                </a:extLst>
              </p:cNvPr>
              <p:cNvSpPr txBox="1"/>
              <p:nvPr/>
            </p:nvSpPr>
            <p:spPr>
              <a:xfrm>
                <a:off x="1879721" y="2490302"/>
                <a:ext cx="7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N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C97A8-59D4-FD5B-BCA4-998B7D96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21" y="2490302"/>
                <a:ext cx="7577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4B17B-376B-510C-352F-782AB7974E00}"/>
                  </a:ext>
                </a:extLst>
              </p:cNvPr>
              <p:cNvSpPr txBox="1"/>
              <p:nvPr/>
            </p:nvSpPr>
            <p:spPr>
              <a:xfrm>
                <a:off x="9289514" y="6095350"/>
                <a:ext cx="7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4B17B-376B-510C-352F-782AB797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514" y="6095350"/>
                <a:ext cx="7577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200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FC7B6-DB52-FC14-ECB3-3D9417B6FDD1}"/>
                  </a:ext>
                </a:extLst>
              </p:cNvPr>
              <p:cNvSpPr txBox="1"/>
              <p:nvPr/>
            </p:nvSpPr>
            <p:spPr>
              <a:xfrm>
                <a:off x="8106508" y="2490302"/>
                <a:ext cx="1639920" cy="384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FC7B6-DB52-FC14-ECB3-3D9417B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08" y="2490302"/>
                <a:ext cx="1639920" cy="384914"/>
              </a:xfrm>
              <a:prstGeom prst="rect">
                <a:avLst/>
              </a:prstGeom>
              <a:blipFill>
                <a:blip r:embed="rId3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/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81B5F3F1-48EE-BCF4-892A-9114CCB9E263}"/>
              </a:ext>
            </a:extLst>
          </p:cNvPr>
          <p:cNvSpPr/>
          <p:nvPr/>
        </p:nvSpPr>
        <p:spPr>
          <a:xfrm rot="16200000">
            <a:off x="2956018" y="748751"/>
            <a:ext cx="155796" cy="175319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159C40B-AFEE-C326-66D4-B8F579A6B1D6}"/>
              </a:ext>
            </a:extLst>
          </p:cNvPr>
          <p:cNvSpPr/>
          <p:nvPr/>
        </p:nvSpPr>
        <p:spPr>
          <a:xfrm rot="16200000">
            <a:off x="4644018" y="1124682"/>
            <a:ext cx="155796" cy="1001328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5D0E00D-1A56-08F2-5D55-6F3FFBE705D5}"/>
              </a:ext>
            </a:extLst>
          </p:cNvPr>
          <p:cNvSpPr/>
          <p:nvPr/>
        </p:nvSpPr>
        <p:spPr>
          <a:xfrm rot="16200000">
            <a:off x="5760825" y="1319944"/>
            <a:ext cx="155796" cy="6108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4D6943-36D3-47AB-64B8-43153F8BE050}"/>
              </a:ext>
            </a:extLst>
          </p:cNvPr>
          <p:cNvSpPr/>
          <p:nvPr/>
        </p:nvSpPr>
        <p:spPr>
          <a:xfrm>
            <a:off x="3412134" y="4887444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DEE1-D770-FDA6-C56B-6D84FA3CD43C}"/>
              </a:ext>
            </a:extLst>
          </p:cNvPr>
          <p:cNvSpPr/>
          <p:nvPr/>
        </p:nvSpPr>
        <p:spPr>
          <a:xfrm>
            <a:off x="4295826" y="5145791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EABFF0-AFFA-AC8A-0F6C-817B8885AF8B}"/>
              </a:ext>
            </a:extLst>
          </p:cNvPr>
          <p:cNvSpPr/>
          <p:nvPr/>
        </p:nvSpPr>
        <p:spPr>
          <a:xfrm>
            <a:off x="4823393" y="3866341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6518F9-3181-894B-F6E0-1E7783300841}"/>
              </a:ext>
            </a:extLst>
          </p:cNvPr>
          <p:cNvSpPr/>
          <p:nvPr/>
        </p:nvSpPr>
        <p:spPr>
          <a:xfrm>
            <a:off x="5796658" y="4062922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624214-3DE2-5EF5-EAB3-15D095A499AF}"/>
              </a:ext>
            </a:extLst>
          </p:cNvPr>
          <p:cNvSpPr/>
          <p:nvPr/>
        </p:nvSpPr>
        <p:spPr>
          <a:xfrm>
            <a:off x="6494010" y="3583745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6B90CB-FAF3-677E-82FB-75F99B38D79A}"/>
              </a:ext>
            </a:extLst>
          </p:cNvPr>
          <p:cNvSpPr/>
          <p:nvPr/>
        </p:nvSpPr>
        <p:spPr>
          <a:xfrm>
            <a:off x="7175645" y="3826930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E4BE1B-0BBA-7F92-6F44-9F727F00A52A}"/>
              </a:ext>
            </a:extLst>
          </p:cNvPr>
          <p:cNvSpPr/>
          <p:nvPr/>
        </p:nvSpPr>
        <p:spPr>
          <a:xfrm>
            <a:off x="7769378" y="3354968"/>
            <a:ext cx="243955" cy="258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824A83-4681-6405-299F-735F78C9C4A5}"/>
              </a:ext>
            </a:extLst>
          </p:cNvPr>
          <p:cNvCxnSpPr/>
          <p:nvPr/>
        </p:nvCxnSpPr>
        <p:spPr>
          <a:xfrm flipV="1">
            <a:off x="2966021" y="2879339"/>
            <a:ext cx="5525484" cy="28328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8AD170-0200-5DC6-0819-EF6B23E4AC03}"/>
              </a:ext>
            </a:extLst>
          </p:cNvPr>
          <p:cNvCxnSpPr/>
          <p:nvPr/>
        </p:nvCxnSpPr>
        <p:spPr>
          <a:xfrm>
            <a:off x="2608729" y="6356351"/>
            <a:ext cx="6813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A65BB6-9A1A-FAAA-5FAC-9FBF98FE66F5}"/>
              </a:ext>
            </a:extLst>
          </p:cNvPr>
          <p:cNvCxnSpPr>
            <a:cxnSpLocks/>
          </p:cNvCxnSpPr>
          <p:nvPr/>
        </p:nvCxnSpPr>
        <p:spPr>
          <a:xfrm flipV="1">
            <a:off x="2608729" y="2563906"/>
            <a:ext cx="0" cy="3792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5BB746-D3F4-FC72-AD5F-E5842D4B51E0}"/>
              </a:ext>
            </a:extLst>
          </p:cNvPr>
          <p:cNvCxnSpPr>
            <a:cxnSpLocks/>
          </p:cNvCxnSpPr>
          <p:nvPr/>
        </p:nvCxnSpPr>
        <p:spPr>
          <a:xfrm>
            <a:off x="3531476" y="5145791"/>
            <a:ext cx="0" cy="25834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B51F1C-684F-37C2-3918-B7DC40582B78}"/>
              </a:ext>
            </a:extLst>
          </p:cNvPr>
          <p:cNvCxnSpPr>
            <a:cxnSpLocks/>
          </p:cNvCxnSpPr>
          <p:nvPr/>
        </p:nvCxnSpPr>
        <p:spPr>
          <a:xfrm>
            <a:off x="4403834" y="4962837"/>
            <a:ext cx="0" cy="25834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013BAF-E5B6-0C8B-1E32-9E132BC73BF8}"/>
              </a:ext>
            </a:extLst>
          </p:cNvPr>
          <p:cNvCxnSpPr>
            <a:cxnSpLocks/>
          </p:cNvCxnSpPr>
          <p:nvPr/>
        </p:nvCxnSpPr>
        <p:spPr>
          <a:xfrm>
            <a:off x="4950372" y="4123527"/>
            <a:ext cx="0" cy="56408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0494BD-6A20-F668-50DF-75F3A91B6245}"/>
              </a:ext>
            </a:extLst>
          </p:cNvPr>
          <p:cNvCxnSpPr>
            <a:cxnSpLocks/>
          </p:cNvCxnSpPr>
          <p:nvPr/>
        </p:nvCxnSpPr>
        <p:spPr>
          <a:xfrm>
            <a:off x="7304689" y="3481317"/>
            <a:ext cx="0" cy="44977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F60FDF-1945-6C59-DC21-5E120B377CCE}"/>
              </a:ext>
            </a:extLst>
          </p:cNvPr>
          <p:cNvCxnSpPr>
            <a:cxnSpLocks/>
          </p:cNvCxnSpPr>
          <p:nvPr/>
        </p:nvCxnSpPr>
        <p:spPr>
          <a:xfrm>
            <a:off x="7882758" y="3222970"/>
            <a:ext cx="0" cy="25834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A75C588-2304-7A8D-2363-5F621470900E}"/>
              </a:ext>
            </a:extLst>
          </p:cNvPr>
          <p:cNvSpPr txBox="1"/>
          <p:nvPr/>
        </p:nvSpPr>
        <p:spPr>
          <a:xfrm>
            <a:off x="2248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 bias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reducible error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7D46D-B952-AB89-08A0-96FAFC21658F}"/>
              </a:ext>
            </a:extLst>
          </p:cNvPr>
          <p:cNvSpPr txBox="1"/>
          <p:nvPr/>
        </p:nvSpPr>
        <p:spPr>
          <a:xfrm>
            <a:off x="3936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C7DC6-D447-FF37-158C-FDC9BBF0D081}"/>
              </a:ext>
            </a:extLst>
          </p:cNvPr>
          <p:cNvSpPr txBox="1"/>
          <p:nvPr/>
        </p:nvSpPr>
        <p:spPr>
          <a:xfrm>
            <a:off x="5053721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variance of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irreducible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C86159-F7A7-4E14-FD5B-2DC6470AE4B1}"/>
                  </a:ext>
                </a:extLst>
              </p:cNvPr>
              <p:cNvSpPr txBox="1"/>
              <p:nvPr/>
            </p:nvSpPr>
            <p:spPr>
              <a:xfrm>
                <a:off x="1879721" y="2490302"/>
                <a:ext cx="7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N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C86159-F7A7-4E14-FD5B-2DC6470AE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21" y="2490302"/>
                <a:ext cx="7577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09D8A3-3E85-BF41-8B85-F4D50443012F}"/>
                  </a:ext>
                </a:extLst>
              </p:cNvPr>
              <p:cNvSpPr txBox="1"/>
              <p:nvPr/>
            </p:nvSpPr>
            <p:spPr>
              <a:xfrm>
                <a:off x="9289514" y="6095350"/>
                <a:ext cx="7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09D8A3-3E85-BF41-8B85-F4D504430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514" y="6095350"/>
                <a:ext cx="7577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760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/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m:rPr>
                          <m:nor/>
                        </m:rPr>
                        <a:rPr lang="en-US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01C263-28EB-0CC4-B99B-02D3B48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079882"/>
                <a:ext cx="6121400" cy="511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81B5F3F1-48EE-BCF4-892A-9114CCB9E263}"/>
              </a:ext>
            </a:extLst>
          </p:cNvPr>
          <p:cNvSpPr/>
          <p:nvPr/>
        </p:nvSpPr>
        <p:spPr>
          <a:xfrm rot="16200000">
            <a:off x="2956018" y="748751"/>
            <a:ext cx="155796" cy="175319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159C40B-AFEE-C326-66D4-B8F579A6B1D6}"/>
              </a:ext>
            </a:extLst>
          </p:cNvPr>
          <p:cNvSpPr/>
          <p:nvPr/>
        </p:nvSpPr>
        <p:spPr>
          <a:xfrm rot="16200000">
            <a:off x="4644018" y="1124682"/>
            <a:ext cx="155796" cy="1001328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5D0E00D-1A56-08F2-5D55-6F3FFBE705D5}"/>
              </a:ext>
            </a:extLst>
          </p:cNvPr>
          <p:cNvSpPr/>
          <p:nvPr/>
        </p:nvSpPr>
        <p:spPr>
          <a:xfrm rot="16200000">
            <a:off x="5760825" y="1319944"/>
            <a:ext cx="155796" cy="6108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458BC-1485-CE38-FAC4-77C63D23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1" y="2988153"/>
            <a:ext cx="5242485" cy="305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0974F-B16E-402A-8E3A-73B6813C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936" y="3001532"/>
            <a:ext cx="5192467" cy="304455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9B167CF-F4C2-4EAE-8699-812728EC8079}"/>
              </a:ext>
            </a:extLst>
          </p:cNvPr>
          <p:cNvSpPr/>
          <p:nvPr/>
        </p:nvSpPr>
        <p:spPr>
          <a:xfrm>
            <a:off x="2673405" y="4606565"/>
            <a:ext cx="180977" cy="19165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E58982-4D02-A2D5-8435-6545A8A11539}"/>
              </a:ext>
            </a:extLst>
          </p:cNvPr>
          <p:cNvGrpSpPr/>
          <p:nvPr/>
        </p:nvGrpSpPr>
        <p:grpSpPr>
          <a:xfrm>
            <a:off x="2819340" y="4829640"/>
            <a:ext cx="202680" cy="231120"/>
            <a:chOff x="2819340" y="4829640"/>
            <a:chExt cx="2026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BC3C28-670A-1EFD-A479-BEA1BC7B6746}"/>
                    </a:ext>
                  </a:extLst>
                </p14:cNvPr>
                <p14:cNvContentPartPr/>
                <p14:nvPr/>
              </p14:nvContentPartPr>
              <p14:xfrm>
                <a:off x="2819340" y="4829640"/>
                <a:ext cx="93240" cy="10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BC3C28-670A-1EFD-A479-BEA1BC7B67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0700" y="4820640"/>
                  <a:ext cx="110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60A644-00F9-6B9A-8EF4-0639944AE5A2}"/>
                    </a:ext>
                  </a:extLst>
                </p14:cNvPr>
                <p14:cNvContentPartPr/>
                <p14:nvPr/>
              </p14:nvContentPartPr>
              <p14:xfrm>
                <a:off x="2871900" y="4838280"/>
                <a:ext cx="150120" cy="22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60A644-00F9-6B9A-8EF4-0639944AE5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2900" y="4829640"/>
                  <a:ext cx="16776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A7FE2C-478B-0130-E966-5420EB1C0DA3}"/>
              </a:ext>
            </a:extLst>
          </p:cNvPr>
          <p:cNvSpPr txBox="1"/>
          <p:nvPr/>
        </p:nvSpPr>
        <p:spPr>
          <a:xfrm>
            <a:off x="3003630" y="4949520"/>
            <a:ext cx="2619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When you have a test sample, the error is high!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2D112-69AD-BEF8-F1D6-911C969A81A9}"/>
              </a:ext>
            </a:extLst>
          </p:cNvPr>
          <p:cNvSpPr txBox="1"/>
          <p:nvPr/>
        </p:nvSpPr>
        <p:spPr>
          <a:xfrm>
            <a:off x="2248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 bias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reducible error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52B5-097B-FC69-A659-6E1ABCDB4561}"/>
              </a:ext>
            </a:extLst>
          </p:cNvPr>
          <p:cNvSpPr txBox="1"/>
          <p:nvPr/>
        </p:nvSpPr>
        <p:spPr>
          <a:xfrm>
            <a:off x="3936914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0D7-3BFB-2C4B-79A1-48BC739EEA9F}"/>
              </a:ext>
            </a:extLst>
          </p:cNvPr>
          <p:cNvSpPr txBox="1"/>
          <p:nvPr/>
        </p:nvSpPr>
        <p:spPr>
          <a:xfrm>
            <a:off x="5053721" y="1712209"/>
            <a:ext cx="1570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variance of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irreducible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45113-97EA-9B5D-258E-41815316703D}"/>
              </a:ext>
            </a:extLst>
          </p:cNvPr>
          <p:cNvSpPr txBox="1"/>
          <p:nvPr/>
        </p:nvSpPr>
        <p:spPr>
          <a:xfrm>
            <a:off x="7740532" y="1363735"/>
            <a:ext cx="357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Why reducing it?</a:t>
            </a:r>
          </a:p>
        </p:txBody>
      </p:sp>
    </p:spTree>
    <p:extLst>
      <p:ext uri="{BB962C8B-B14F-4D97-AF65-F5344CB8AC3E}">
        <p14:creationId xmlns:p14="http://schemas.microsoft.com/office/powerpoint/2010/main" val="6610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109249"/>
                <a:ext cx="11579001" cy="52006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109249"/>
                <a:ext cx="11579001" cy="52006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E2B01E-73EE-C497-8EB9-3926A998DA33}"/>
                  </a:ext>
                </a:extLst>
              </p14:cNvPr>
              <p14:cNvContentPartPr/>
              <p14:nvPr/>
            </p14:nvContentPartPr>
            <p14:xfrm>
              <a:off x="3271729" y="1548412"/>
              <a:ext cx="532080" cy="47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E2B01E-73EE-C497-8EB9-3926A998DA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3089" y="1539772"/>
                <a:ext cx="5497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D8107D-F487-D665-23FB-899FEF940E00}"/>
                  </a:ext>
                </a:extLst>
              </p:cNvPr>
              <p:cNvSpPr txBox="1"/>
              <p:nvPr/>
            </p:nvSpPr>
            <p:spPr>
              <a:xfrm>
                <a:off x="3803809" y="1326958"/>
                <a:ext cx="2913531" cy="663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D8107D-F487-D665-23FB-899FEF94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326958"/>
                <a:ext cx="2913531" cy="663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E89439-FC99-7CF0-35AB-DEFC21197A91}"/>
                  </a:ext>
                </a:extLst>
              </p14:cNvPr>
              <p14:cNvContentPartPr/>
              <p14:nvPr/>
            </p14:nvContentPartPr>
            <p14:xfrm>
              <a:off x="5383653" y="2173577"/>
              <a:ext cx="532080" cy="474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E89439-FC99-7CF0-35AB-DEFC21197A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5013" y="2164937"/>
                <a:ext cx="5497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B0EC6E-AEFD-443B-2F08-46D31D97FBAC}"/>
                  </a:ext>
                </a:extLst>
              </p:cNvPr>
              <p:cNvSpPr txBox="1"/>
              <p:nvPr/>
            </p:nvSpPr>
            <p:spPr>
              <a:xfrm>
                <a:off x="5922990" y="2072720"/>
                <a:ext cx="2913531" cy="535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B0EC6E-AEFD-443B-2F08-46D31D97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90" y="2072720"/>
                <a:ext cx="2913531" cy="535339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32EC1A-CE1D-8D2E-8FC8-2F88FB470917}"/>
                  </a:ext>
                </a:extLst>
              </p:cNvPr>
              <p:cNvSpPr txBox="1"/>
              <p:nvPr/>
            </p:nvSpPr>
            <p:spPr>
              <a:xfrm>
                <a:off x="6841887" y="2903970"/>
                <a:ext cx="5147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/>
                  <a:t> is a random error term with mean 0 and </a:t>
                </a:r>
                <a:r>
                  <a:rPr lang="en-US" sz="1400" i="1" dirty="0"/>
                  <a:t>independent</a:t>
                </a:r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32EC1A-CE1D-8D2E-8FC8-2F88FB47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87" y="2903970"/>
                <a:ext cx="5147198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D138BA-95DD-0C5E-DFEA-E8EBBA36D9C7}"/>
                  </a:ext>
                </a:extLst>
              </p14:cNvPr>
              <p14:cNvContentPartPr/>
              <p14:nvPr/>
            </p14:nvContentPartPr>
            <p14:xfrm>
              <a:off x="6227443" y="2820619"/>
              <a:ext cx="532080" cy="474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D138BA-95DD-0C5E-DFEA-E8EBBA36D9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8803" y="2811979"/>
                <a:ext cx="5497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28B944-E75D-06B5-3D9E-2A6E2E5CC4B6}"/>
                  </a:ext>
                </a:extLst>
              </p14:cNvPr>
              <p14:cNvContentPartPr/>
              <p14:nvPr/>
            </p14:nvContentPartPr>
            <p14:xfrm>
              <a:off x="5647260" y="4008263"/>
              <a:ext cx="3432049" cy="47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928B944-E75D-06B5-3D9E-2A6E2E5CC4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8260" y="3999263"/>
                <a:ext cx="344969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012194-A23A-A6A1-6694-449F65E228AE}"/>
                  </a:ext>
                </a:extLst>
              </p:cNvPr>
              <p:cNvSpPr txBox="1"/>
              <p:nvPr/>
            </p:nvSpPr>
            <p:spPr>
              <a:xfrm>
                <a:off x="8836521" y="4226927"/>
                <a:ext cx="1255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012194-A23A-A6A1-6694-449F65E22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21" y="4226927"/>
                <a:ext cx="125531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34AA58CE-9BD4-1E53-F316-7B5A2A6CB079}"/>
              </a:ext>
            </a:extLst>
          </p:cNvPr>
          <p:cNvSpPr/>
          <p:nvPr/>
        </p:nvSpPr>
        <p:spPr>
          <a:xfrm rot="16200000">
            <a:off x="1464857" y="5177164"/>
            <a:ext cx="155796" cy="175319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DDBCA-5546-7166-1236-519E24BAB920}"/>
              </a:ext>
            </a:extLst>
          </p:cNvPr>
          <p:cNvSpPr txBox="1"/>
          <p:nvPr/>
        </p:nvSpPr>
        <p:spPr>
          <a:xfrm>
            <a:off x="757753" y="6140622"/>
            <a:ext cx="1570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model bias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reducible error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203D214-1641-17B9-E877-E3C5F5236680}"/>
                  </a:ext>
                </a:extLst>
              </p14:cNvPr>
              <p14:cNvContentPartPr/>
              <p14:nvPr/>
            </p14:nvContentPartPr>
            <p14:xfrm>
              <a:off x="6091874" y="4652549"/>
              <a:ext cx="532080" cy="47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203D214-1641-17B9-E877-E3C5F52366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3234" y="4643909"/>
                <a:ext cx="5497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A6B78C-623C-2562-E0AA-6B8AAFCE9EAE}"/>
                  </a:ext>
                </a:extLst>
              </p:cNvPr>
              <p:cNvSpPr txBox="1"/>
              <p:nvPr/>
            </p:nvSpPr>
            <p:spPr>
              <a:xfrm>
                <a:off x="6679065" y="4690139"/>
                <a:ext cx="5147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is fixed and doesn’t vary.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A6B78C-623C-2562-E0AA-6B8AAFCE9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65" y="4690139"/>
                <a:ext cx="5147198" cy="307777"/>
              </a:xfrm>
              <a:prstGeom prst="rect">
                <a:avLst/>
              </a:prstGeom>
              <a:blipFill>
                <a:blip r:embed="rId1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645121E4-E57A-0E4E-0365-BD1C001487CD}"/>
              </a:ext>
            </a:extLst>
          </p:cNvPr>
          <p:cNvSpPr/>
          <p:nvPr/>
        </p:nvSpPr>
        <p:spPr>
          <a:xfrm rot="16200000">
            <a:off x="3152857" y="5553095"/>
            <a:ext cx="155796" cy="1001328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379BF9-8CEA-3AA1-1166-165E2AA6D6C9}"/>
              </a:ext>
            </a:extLst>
          </p:cNvPr>
          <p:cNvSpPr txBox="1"/>
          <p:nvPr/>
        </p:nvSpPr>
        <p:spPr>
          <a:xfrm>
            <a:off x="2445753" y="6140622"/>
            <a:ext cx="1570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model variance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A9361C00-66E6-7548-07D8-A24BB85A015F}"/>
              </a:ext>
            </a:extLst>
          </p:cNvPr>
          <p:cNvSpPr/>
          <p:nvPr/>
        </p:nvSpPr>
        <p:spPr>
          <a:xfrm rot="16200000">
            <a:off x="4269664" y="5748357"/>
            <a:ext cx="155796" cy="6108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BFD6D4-03FA-BB0F-4F5B-14734BB9BFC8}"/>
              </a:ext>
            </a:extLst>
          </p:cNvPr>
          <p:cNvSpPr txBox="1"/>
          <p:nvPr/>
        </p:nvSpPr>
        <p:spPr>
          <a:xfrm>
            <a:off x="3562560" y="6140622"/>
            <a:ext cx="1570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variance of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irreducible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06ABE2D-F0B7-BA1E-1318-008BC94E8CD2}"/>
                  </a:ext>
                </a:extLst>
              </p14:cNvPr>
              <p14:cNvContentPartPr/>
              <p14:nvPr/>
            </p14:nvContentPartPr>
            <p14:xfrm>
              <a:off x="6115571" y="5216874"/>
              <a:ext cx="532080" cy="474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06ABE2D-F0B7-BA1E-1318-008BC94E8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6931" y="5208234"/>
                <a:ext cx="5497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0CFD04-AF4E-91C3-F016-2E6CE008D6CE}"/>
                  </a:ext>
                </a:extLst>
              </p:cNvPr>
              <p:cNvSpPr txBox="1"/>
              <p:nvPr/>
            </p:nvSpPr>
            <p:spPr>
              <a:xfrm>
                <a:off x="6679065" y="5279259"/>
                <a:ext cx="5147198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is fixed and doesn’t vary.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0CFD04-AF4E-91C3-F016-2E6CE008D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65" y="5279259"/>
                <a:ext cx="5147198" cy="335476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6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20" grpId="0"/>
      <p:bldP spid="21" grpId="0" animBg="1"/>
      <p:bldP spid="22" grpId="0"/>
      <p:bldP spid="24" grpId="0"/>
      <p:bldP spid="30" grpId="0" animBg="1"/>
      <p:bldP spid="31" grpId="0"/>
      <p:bldP spid="34" grpId="0" animBg="1"/>
      <p:bldP spid="35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15858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Reasons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2: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b="1" dirty="0"/>
                  <a:t>Aim:</a:t>
                </a:r>
                <a:r>
                  <a:rPr lang="en-US" dirty="0"/>
                  <a:t> understand </a:t>
                </a:r>
                <a:r>
                  <a:rPr lang="en-US" i="1" dirty="0"/>
                  <a:t>how</a:t>
                </a:r>
                <a:r>
                  <a:rPr lang="en-US" dirty="0"/>
                  <a:t> the response variable is affected by the various predictors (covariates).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exact form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main interest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What’s the relationship between the response and each predictor?</a:t>
                </a:r>
              </a:p>
              <a:p>
                <a:pPr lvl="1"/>
                <a:r>
                  <a:rPr lang="en-US" dirty="0"/>
                  <a:t>Can the relationship be linear? Or non-linearity is needed?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057936-FC65-7B46-EE5B-5A2A650C8FD1}"/>
                  </a:ext>
                </a:extLst>
              </p:cNvPr>
              <p:cNvSpPr txBox="1"/>
              <p:nvPr/>
            </p:nvSpPr>
            <p:spPr>
              <a:xfrm>
                <a:off x="1999261" y="4065536"/>
                <a:ext cx="5725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BMI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HairLength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057936-FC65-7B46-EE5B-5A2A650C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261" y="4065536"/>
                <a:ext cx="5725785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0C86473-39E7-9DBB-FFB6-D2E8141D185C}"/>
              </a:ext>
            </a:extLst>
          </p:cNvPr>
          <p:cNvSpPr/>
          <p:nvPr/>
        </p:nvSpPr>
        <p:spPr>
          <a:xfrm>
            <a:off x="3164873" y="3020761"/>
            <a:ext cx="287079" cy="979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62BDE-38D2-1913-2B12-8F1FFBF501B0}"/>
              </a:ext>
            </a:extLst>
          </p:cNvPr>
          <p:cNvSpPr/>
          <p:nvPr/>
        </p:nvSpPr>
        <p:spPr>
          <a:xfrm flipV="1">
            <a:off x="4661703" y="3952660"/>
            <a:ext cx="28707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E5A801-006D-A135-8724-8A82567C7A31}"/>
              </a:ext>
            </a:extLst>
          </p:cNvPr>
          <p:cNvCxnSpPr>
            <a:cxnSpLocks/>
          </p:cNvCxnSpPr>
          <p:nvPr/>
        </p:nvCxnSpPr>
        <p:spPr>
          <a:xfrm>
            <a:off x="2685906" y="3997945"/>
            <a:ext cx="3128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446E7A-138C-2E91-3444-FE9E7FC88136}"/>
              </a:ext>
            </a:extLst>
          </p:cNvPr>
          <p:cNvCxnSpPr>
            <a:cxnSpLocks/>
          </p:cNvCxnSpPr>
          <p:nvPr/>
        </p:nvCxnSpPr>
        <p:spPr>
          <a:xfrm flipV="1">
            <a:off x="2685906" y="2952403"/>
            <a:ext cx="0" cy="1045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C5FA-E763-08C6-ADB8-88D7F1562F0A}"/>
                  </a:ext>
                </a:extLst>
              </p:cNvPr>
              <p:cNvSpPr txBox="1"/>
              <p:nvPr/>
            </p:nvSpPr>
            <p:spPr>
              <a:xfrm>
                <a:off x="1186389" y="2932644"/>
                <a:ext cx="14956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C5FA-E763-08C6-ADB8-88D7F156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89" y="2932644"/>
                <a:ext cx="1495694" cy="400110"/>
              </a:xfrm>
              <a:prstGeom prst="rect">
                <a:avLst/>
              </a:prstGeom>
              <a:blipFill>
                <a:blip r:embed="rId5"/>
                <a:stretch>
                  <a:fillRect r="-840" b="-1212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0771553-B23F-5098-88D1-585EB82F7E74}"/>
              </a:ext>
            </a:extLst>
          </p:cNvPr>
          <p:cNvSpPr txBox="1"/>
          <p:nvPr/>
        </p:nvSpPr>
        <p:spPr>
          <a:xfrm>
            <a:off x="3251018" y="2296509"/>
            <a:ext cx="322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Model Interpretability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9BD1D7-9695-1BC7-E25A-63BEF06C595E}"/>
              </a:ext>
            </a:extLst>
          </p:cNvPr>
          <p:cNvSpPr/>
          <p:nvPr/>
        </p:nvSpPr>
        <p:spPr>
          <a:xfrm>
            <a:off x="2094957" y="2265239"/>
            <a:ext cx="5479868" cy="233732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B35B17-E0F8-4DBC-8880-17C5B0C3680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B35B17-E0F8-4DBC-8880-17C5B0C36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4339" t="-7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99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38" b="-29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5B08377D-2ADF-71EE-D42B-0AAE7512E30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3018837"/>
                  </p:ext>
                </p:extLst>
              </p:nvPr>
            </p:nvGraphicFramePr>
            <p:xfrm>
              <a:off x="1934028" y="412045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5B08377D-2ADF-71EE-D42B-0AAE7512E30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3018837"/>
                  </p:ext>
                </p:extLst>
              </p:nvPr>
            </p:nvGraphicFramePr>
            <p:xfrm>
              <a:off x="1934028" y="412045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89AFF-C431-10D2-B2A9-8BB373363BA3}"/>
                  </a:ext>
                </a:extLst>
              </p:cNvPr>
              <p:cNvSpPr txBox="1"/>
              <p:nvPr/>
            </p:nvSpPr>
            <p:spPr>
              <a:xfrm>
                <a:off x="2827162" y="2380748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289AFF-C431-10D2-B2A9-8BB37336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62" y="2380748"/>
                <a:ext cx="5736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4030D41-861D-621D-091E-3F6DD20A1B78}"/>
                  </a:ext>
                </a:extLst>
              </p:cNvPr>
              <p:cNvSpPr/>
              <p:nvPr/>
            </p:nvSpPr>
            <p:spPr>
              <a:xfrm>
                <a:off x="3868621" y="2170344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4030D41-861D-621D-091E-3F6DD20A1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21" y="2170344"/>
                <a:ext cx="1786268" cy="85620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B108B-6594-4FEA-B481-2C06853E57C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00786" y="259619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A0057-A0B7-5D43-B9B4-2A9151663041}"/>
                  </a:ext>
                </a:extLst>
              </p:cNvPr>
              <p:cNvSpPr txBox="1"/>
              <p:nvPr/>
            </p:nvSpPr>
            <p:spPr>
              <a:xfrm>
                <a:off x="6122724" y="2380748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A0057-A0B7-5D43-B9B4-2A915166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24" y="2380748"/>
                <a:ext cx="57362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9C02D9-B3FD-8AAB-4DE3-100605DF3C0F}"/>
              </a:ext>
            </a:extLst>
          </p:cNvPr>
          <p:cNvCxnSpPr>
            <a:cxnSpLocks/>
          </p:cNvCxnSpPr>
          <p:nvPr/>
        </p:nvCxnSpPr>
        <p:spPr>
          <a:xfrm>
            <a:off x="5654888" y="259619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3929CCE-D940-FFF7-1450-F32AAC848028}"/>
              </a:ext>
            </a:extLst>
          </p:cNvPr>
          <p:cNvSpPr/>
          <p:nvPr/>
        </p:nvSpPr>
        <p:spPr>
          <a:xfrm>
            <a:off x="1516654" y="4120460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607839-C454-7366-D97A-093AFC7C856F}"/>
                  </a:ext>
                </a:extLst>
              </p:cNvPr>
              <p:cNvSpPr txBox="1"/>
              <p:nvPr/>
            </p:nvSpPr>
            <p:spPr>
              <a:xfrm>
                <a:off x="302374" y="4751791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607839-C454-7366-D97A-093AFC7C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4751791"/>
                <a:ext cx="1214280" cy="369332"/>
              </a:xfrm>
              <a:prstGeom prst="rect">
                <a:avLst/>
              </a:prstGeom>
              <a:blipFill>
                <a:blip r:embed="rId7"/>
                <a:stretch>
                  <a:fillRect t="-6557" r="-402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A1CF3773-535A-9F7C-8C9C-565BF5D08975}"/>
              </a:ext>
            </a:extLst>
          </p:cNvPr>
          <p:cNvSpPr/>
          <p:nvPr/>
        </p:nvSpPr>
        <p:spPr>
          <a:xfrm rot="5400000">
            <a:off x="2675544" y="2968073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5DAB94-82A3-0397-FA77-9CD91F247E51}"/>
                  </a:ext>
                </a:extLst>
              </p:cNvPr>
              <p:cNvSpPr txBox="1"/>
              <p:nvPr/>
            </p:nvSpPr>
            <p:spPr>
              <a:xfrm>
                <a:off x="2082284" y="3337077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5DAB94-82A3-0397-FA77-9CD91F247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284" y="3337077"/>
                <a:ext cx="1489756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687C475B-CE49-8456-7263-F9C687BD0C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23096318"/>
                  </p:ext>
                </p:extLst>
              </p:nvPr>
            </p:nvGraphicFramePr>
            <p:xfrm>
              <a:off x="6186252" y="4164909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687C475B-CE49-8456-7263-F9C687BD0C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23096318"/>
                  </p:ext>
                </p:extLst>
              </p:nvPr>
            </p:nvGraphicFramePr>
            <p:xfrm>
              <a:off x="6186252" y="4164909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33" t="-1493" r="-2667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33" t="-101493" r="-2667" b="-2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33" t="-201493" r="-2667" b="-1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33" t="-301493" r="-2667" b="-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70D6AFF5-F6A7-A280-C882-F067A4A10A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9237" y="1657350"/>
            <a:ext cx="3942137" cy="4434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Two main approaches</a:t>
            </a:r>
          </a:p>
          <a:p>
            <a:r>
              <a:rPr lang="en-US" dirty="0"/>
              <a:t>Parametric methods</a:t>
            </a:r>
          </a:p>
          <a:p>
            <a:r>
              <a:rPr lang="en-US" dirty="0"/>
              <a:t>Non-parametric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266754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4" b="-27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They are basically assumption about the shape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multiple linear model is an example of a parametric method: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an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a covariate.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task simplifies to finding estimates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To do this, we use the training data to fit the model, such that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83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4" b="-27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Fitting a parametric model is thus done in two steps: </a:t>
            </a:r>
          </a:p>
          <a:p>
            <a:pPr lvl="1"/>
            <a:r>
              <a:rPr lang="en-US" sz="2000" dirty="0"/>
              <a:t>1. Select a form for the function 𝑓. </a:t>
            </a:r>
          </a:p>
          <a:p>
            <a:pPr lvl="1"/>
            <a:r>
              <a:rPr lang="en-US" sz="2000" dirty="0"/>
              <a:t>2. Estimate the unknown parameters in 𝑓 using the training set.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1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4" b="-27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Non-Parametric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Non-parametric methods </a:t>
            </a:r>
            <a:r>
              <a:rPr lang="en-US" i="1" dirty="0"/>
              <a:t>seek an estimate of </a:t>
            </a:r>
            <a:r>
              <a:rPr lang="en-US" dirty="0"/>
              <a:t>𝑓</a:t>
            </a:r>
            <a:r>
              <a:rPr lang="en-US" i="1" dirty="0"/>
              <a:t> </a:t>
            </a:r>
            <a:r>
              <a:rPr lang="en-US" dirty="0"/>
              <a:t>that gets close to the data points, but </a:t>
            </a:r>
            <a:r>
              <a:rPr lang="en-US" i="1" dirty="0"/>
              <a:t>without making explicit assumptions about the form of the function </a:t>
            </a:r>
            <a:r>
              <a:rPr lang="en-US" dirty="0"/>
              <a:t>𝑓.</a:t>
            </a:r>
          </a:p>
          <a:p>
            <a:r>
              <a:rPr lang="en-US" dirty="0"/>
              <a:t>Example: 𝐾-nearest </a:t>
            </a:r>
            <a:r>
              <a:rPr lang="en-US" dirty="0" err="1"/>
              <a:t>neighbour</a:t>
            </a:r>
            <a:r>
              <a:rPr lang="en-US" dirty="0"/>
              <a:t> (KNN) algorithm.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We’ll learn the KNN more in detail in Module 4.</a:t>
            </a:r>
          </a:p>
        </p:txBody>
      </p:sp>
      <p:pic>
        <p:nvPicPr>
          <p:cNvPr id="1034" name="Picture 10" descr="KNN Classification Tutorial using Sklearn Python | DataCamp">
            <a:extLst>
              <a:ext uri="{FF2B5EF4-FFF2-40B4-BE49-F238E27FC236}">
                <a16:creationId xmlns:a16="http://schemas.microsoft.com/office/drawing/2014/main" id="{05EE00AA-5385-6FCD-5633-6A90C26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24" y="2895808"/>
            <a:ext cx="4637826" cy="39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5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4" b="-27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2036E-1895-567E-2A0A-4E0052BD99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548186" y="892176"/>
            <a:ext cx="8643814" cy="596582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BE457-1E77-FFB8-B387-4A44DCA26173}"/>
              </a:ext>
            </a:extLst>
          </p:cNvPr>
          <p:cNvSpPr txBox="1"/>
          <p:nvPr/>
        </p:nvSpPr>
        <p:spPr>
          <a:xfrm>
            <a:off x="302374" y="1899920"/>
            <a:ext cx="2958986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NO" dirty="0"/>
              <a:t>Big dots: training data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NO" dirty="0"/>
              <a:t>Little dots: test data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9132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359D80-4933-412C-AA7B-9789AECE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4" b="-27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 methods vs Non-Parametric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38B8B-E9C6-25CD-190E-9219213C02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0398" y="2592710"/>
            <a:ext cx="5793626" cy="26009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EFE89-ED41-D0F6-28A1-BA4B97BA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77" y="2576745"/>
            <a:ext cx="5793627" cy="25886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4D472C-B883-EC14-274D-2E777F52ACEE}"/>
              </a:ext>
            </a:extLst>
          </p:cNvPr>
          <p:cNvSpPr txBox="1">
            <a:spLocks/>
          </p:cNvSpPr>
          <p:nvPr/>
        </p:nvSpPr>
        <p:spPr>
          <a:xfrm>
            <a:off x="180399" y="2091061"/>
            <a:ext cx="57936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Parametric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914A08-3D3D-B489-0E1C-5EBE29968EB0}"/>
              </a:ext>
            </a:extLst>
          </p:cNvPr>
          <p:cNvSpPr txBox="1">
            <a:spLocks/>
          </p:cNvSpPr>
          <p:nvPr/>
        </p:nvSpPr>
        <p:spPr>
          <a:xfrm>
            <a:off x="6217977" y="2091061"/>
            <a:ext cx="57936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Non-Parametric 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3031E1-37C3-6559-6E08-8D14A2936DE6}"/>
              </a:ext>
            </a:extLst>
          </p:cNvPr>
          <p:cNvSpPr txBox="1">
            <a:spLocks/>
          </p:cNvSpPr>
          <p:nvPr/>
        </p:nvSpPr>
        <p:spPr>
          <a:xfrm>
            <a:off x="180399" y="5321941"/>
            <a:ext cx="5793626" cy="1034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NB! </a:t>
            </a:r>
            <a:br>
              <a:rPr lang="en-US" sz="16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We’re talking about conventional statistical learning methods like linear models. It’s not the case for deep learning methods.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5D95A6-0ACB-FEE7-4323-E1CAEDC24DFC}"/>
              </a:ext>
            </a:extLst>
          </p:cNvPr>
          <p:cNvSpPr txBox="1">
            <a:spLocks/>
          </p:cNvSpPr>
          <p:nvPr/>
        </p:nvSpPr>
        <p:spPr>
          <a:xfrm>
            <a:off x="6217977" y="5321941"/>
            <a:ext cx="5793626" cy="1034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Think about KNN.</a:t>
            </a:r>
          </a:p>
        </p:txBody>
      </p:sp>
    </p:spTree>
    <p:extLst>
      <p:ext uri="{BB962C8B-B14F-4D97-AF65-F5344CB8AC3E}">
        <p14:creationId xmlns:p14="http://schemas.microsoft.com/office/powerpoint/2010/main" val="2281215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Accuracy vs</a:t>
            </a:r>
            <a:br>
              <a:rPr lang="en-US" dirty="0"/>
            </a:br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701056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Accuracy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Inflexible</a:t>
            </a:r>
            <a:r>
              <a:rPr lang="en-US" dirty="0"/>
              <a:t> methods:</a:t>
            </a:r>
          </a:p>
          <a:p>
            <a:pPr lvl="1"/>
            <a:r>
              <a:rPr lang="en-US" dirty="0"/>
              <a:t>Linear regression (M3)</a:t>
            </a:r>
          </a:p>
          <a:p>
            <a:pPr lvl="1"/>
            <a:r>
              <a:rPr lang="en-US" dirty="0"/>
              <a:t>Linear Discriminant Analysis (M4)</a:t>
            </a:r>
          </a:p>
          <a:p>
            <a:pPr lvl="1"/>
            <a:r>
              <a:rPr lang="en-US" dirty="0"/>
              <a:t>Subset Selection and Lasso (M6)</a:t>
            </a:r>
          </a:p>
          <a:p>
            <a:endParaRPr lang="en-US" dirty="0"/>
          </a:p>
          <a:p>
            <a:r>
              <a:rPr lang="en-US" b="1" dirty="0"/>
              <a:t>Flexible methods:</a:t>
            </a:r>
          </a:p>
          <a:p>
            <a:pPr lvl="1"/>
            <a:r>
              <a:rPr lang="en-US" dirty="0"/>
              <a:t>KNN classification (M4), KNN regression, Smoothing splines (M7).</a:t>
            </a:r>
          </a:p>
          <a:p>
            <a:pPr lvl="1"/>
            <a:r>
              <a:rPr lang="en-US" dirty="0"/>
              <a:t>Bagging and Boosting (M8), Support Vector Machines (M9)</a:t>
            </a:r>
          </a:p>
          <a:p>
            <a:pPr lvl="1"/>
            <a:r>
              <a:rPr lang="en-US" dirty="0"/>
              <a:t>Neural Networks (M11)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0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material for this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James et al (2013): An Introduction to Statistical Learning. Chapter 2 (except 2.2.3).  </a:t>
            </a:r>
          </a:p>
          <a:p>
            <a:r>
              <a:rPr lang="en-US" dirty="0"/>
              <a:t>Additional material (in this module page) on </a:t>
            </a:r>
            <a:r>
              <a:rPr lang="en-US" i="1" dirty="0"/>
              <a:t>random variables</a:t>
            </a:r>
            <a:r>
              <a:rPr lang="en-US" dirty="0"/>
              <a:t>, </a:t>
            </a:r>
            <a:r>
              <a:rPr lang="en-US" i="1" dirty="0"/>
              <a:t>covariance matrix </a:t>
            </a:r>
            <a:r>
              <a:rPr lang="en-US" dirty="0"/>
              <a:t>and the </a:t>
            </a:r>
            <a:r>
              <a:rPr lang="en-US" i="1" dirty="0"/>
              <a:t>multivariate normal distribution</a:t>
            </a:r>
            <a:r>
              <a:rPr lang="en-US" dirty="0"/>
              <a:t> (known for students who have taken TMA4267 Linear statistical models).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54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Accuracy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I ever prefer an inflexible methods?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8FEE2-CBE6-8EC4-394D-A54CA41E1805}"/>
                  </a:ext>
                </a:extLst>
              </p:cNvPr>
              <p:cNvSpPr txBox="1"/>
              <p:nvPr/>
            </p:nvSpPr>
            <p:spPr>
              <a:xfrm>
                <a:off x="4720297" y="1998783"/>
                <a:ext cx="163992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8FEE2-CBE6-8EC4-394D-A54CA41E1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97" y="1998783"/>
                <a:ext cx="1639920" cy="482440"/>
              </a:xfrm>
              <a:prstGeom prst="rect">
                <a:avLst/>
              </a:prstGeom>
              <a:blipFill>
                <a:blip r:embed="rId2"/>
                <a:stretch>
                  <a:fillRect t="-7692" b="-1794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0F1752D-B144-F52F-EDB7-6AA13573806F}"/>
              </a:ext>
            </a:extLst>
          </p:cNvPr>
          <p:cNvSpPr/>
          <p:nvPr/>
        </p:nvSpPr>
        <p:spPr>
          <a:xfrm>
            <a:off x="1222273" y="4431392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B57550-1FA1-896F-9A87-8C36B889809B}"/>
              </a:ext>
            </a:extLst>
          </p:cNvPr>
          <p:cNvSpPr/>
          <p:nvPr/>
        </p:nvSpPr>
        <p:spPr>
          <a:xfrm>
            <a:off x="2067201" y="4550430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363DC3-E8C5-658E-A7BE-CEBC0952AAE8}"/>
              </a:ext>
            </a:extLst>
          </p:cNvPr>
          <p:cNvSpPr/>
          <p:nvPr/>
        </p:nvSpPr>
        <p:spPr>
          <a:xfrm>
            <a:off x="2241248" y="3710376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EE3767-BA0C-0122-C804-456BB7EF68B2}"/>
              </a:ext>
            </a:extLst>
          </p:cNvPr>
          <p:cNvSpPr/>
          <p:nvPr/>
        </p:nvSpPr>
        <p:spPr>
          <a:xfrm>
            <a:off x="3031754" y="3794893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E56698-65D9-3E9F-C914-EF74907D0DEB}"/>
              </a:ext>
            </a:extLst>
          </p:cNvPr>
          <p:cNvSpPr/>
          <p:nvPr/>
        </p:nvSpPr>
        <p:spPr>
          <a:xfrm>
            <a:off x="3643585" y="2898916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8CE68F-9F6D-0084-39B6-9A797EF4F084}"/>
              </a:ext>
            </a:extLst>
          </p:cNvPr>
          <p:cNvSpPr/>
          <p:nvPr/>
        </p:nvSpPr>
        <p:spPr>
          <a:xfrm>
            <a:off x="4358766" y="3674177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0EA4F-C54E-4E6D-E4B5-100EFAE8EF4D}"/>
              </a:ext>
            </a:extLst>
          </p:cNvPr>
          <p:cNvSpPr/>
          <p:nvPr/>
        </p:nvSpPr>
        <p:spPr>
          <a:xfrm>
            <a:off x="4743494" y="2459538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87C98F-844A-1A02-63FD-997869C5608E}"/>
              </a:ext>
            </a:extLst>
          </p:cNvPr>
          <p:cNvCxnSpPr>
            <a:cxnSpLocks/>
          </p:cNvCxnSpPr>
          <p:nvPr/>
        </p:nvCxnSpPr>
        <p:spPr>
          <a:xfrm flipV="1">
            <a:off x="1092518" y="2551695"/>
            <a:ext cx="4305499" cy="2413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A5B1C6-90E8-4E98-FC97-189DA11FB250}"/>
              </a:ext>
            </a:extLst>
          </p:cNvPr>
          <p:cNvCxnSpPr>
            <a:cxnSpLocks/>
          </p:cNvCxnSpPr>
          <p:nvPr/>
        </p:nvCxnSpPr>
        <p:spPr>
          <a:xfrm>
            <a:off x="942693" y="5232401"/>
            <a:ext cx="4129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F29756-515D-F157-C312-B5EA1A1FC778}"/>
              </a:ext>
            </a:extLst>
          </p:cNvPr>
          <p:cNvCxnSpPr>
            <a:cxnSpLocks/>
          </p:cNvCxnSpPr>
          <p:nvPr/>
        </p:nvCxnSpPr>
        <p:spPr>
          <a:xfrm flipV="1">
            <a:off x="942693" y="2938972"/>
            <a:ext cx="0" cy="229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4BBD20-BF3F-253D-8D37-4678893EFC9D}"/>
                  </a:ext>
                </a:extLst>
              </p:cNvPr>
              <p:cNvSpPr txBox="1"/>
              <p:nvPr/>
            </p:nvSpPr>
            <p:spPr>
              <a:xfrm>
                <a:off x="10195914" y="1613869"/>
                <a:ext cx="1639920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4BBD20-BF3F-253D-8D37-4678893EF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14" y="1613869"/>
                <a:ext cx="1639920" cy="482440"/>
              </a:xfrm>
              <a:prstGeom prst="rect">
                <a:avLst/>
              </a:prstGeom>
              <a:blipFill>
                <a:blip r:embed="rId3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DE75A9DB-0F5F-DB57-5465-569AB3A98A0E}"/>
              </a:ext>
            </a:extLst>
          </p:cNvPr>
          <p:cNvSpPr/>
          <p:nvPr/>
        </p:nvSpPr>
        <p:spPr>
          <a:xfrm>
            <a:off x="6885670" y="4431392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2506D5-4453-BAF7-C7D6-46FA0B5A8887}"/>
              </a:ext>
            </a:extLst>
          </p:cNvPr>
          <p:cNvSpPr/>
          <p:nvPr/>
        </p:nvSpPr>
        <p:spPr>
          <a:xfrm>
            <a:off x="7730598" y="4550430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8963AF4-EAB0-8914-C1F7-7CA3707224C9}"/>
              </a:ext>
            </a:extLst>
          </p:cNvPr>
          <p:cNvSpPr/>
          <p:nvPr/>
        </p:nvSpPr>
        <p:spPr>
          <a:xfrm>
            <a:off x="7904645" y="3710376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20D4A3-FF2E-E12A-73B7-9E55613051BC}"/>
              </a:ext>
            </a:extLst>
          </p:cNvPr>
          <p:cNvSpPr/>
          <p:nvPr/>
        </p:nvSpPr>
        <p:spPr>
          <a:xfrm>
            <a:off x="8695151" y="3794893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E9D1AD-BF8B-3D42-81E9-80F6B03DB1E9}"/>
              </a:ext>
            </a:extLst>
          </p:cNvPr>
          <p:cNvSpPr/>
          <p:nvPr/>
        </p:nvSpPr>
        <p:spPr>
          <a:xfrm>
            <a:off x="9306982" y="2898916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21D838-8020-6E33-F581-6BBE924285E6}"/>
              </a:ext>
            </a:extLst>
          </p:cNvPr>
          <p:cNvSpPr/>
          <p:nvPr/>
        </p:nvSpPr>
        <p:spPr>
          <a:xfrm>
            <a:off x="10022163" y="3674177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5D80BD-22D2-1786-1ABA-CEE58C5275CF}"/>
              </a:ext>
            </a:extLst>
          </p:cNvPr>
          <p:cNvSpPr/>
          <p:nvPr/>
        </p:nvSpPr>
        <p:spPr>
          <a:xfrm>
            <a:off x="10406891" y="2459538"/>
            <a:ext cx="174047" cy="184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5309AA-167C-ADAA-B93B-C3681E981819}"/>
              </a:ext>
            </a:extLst>
          </p:cNvPr>
          <p:cNvCxnSpPr>
            <a:cxnSpLocks/>
          </p:cNvCxnSpPr>
          <p:nvPr/>
        </p:nvCxnSpPr>
        <p:spPr>
          <a:xfrm>
            <a:off x="6606090" y="5232401"/>
            <a:ext cx="4129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0AFE15-7B1D-0ECA-2A3F-2CCED925B8A9}"/>
              </a:ext>
            </a:extLst>
          </p:cNvPr>
          <p:cNvCxnSpPr>
            <a:cxnSpLocks/>
          </p:cNvCxnSpPr>
          <p:nvPr/>
        </p:nvCxnSpPr>
        <p:spPr>
          <a:xfrm flipV="1">
            <a:off x="6606090" y="2938972"/>
            <a:ext cx="0" cy="229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8F56C371-988F-F409-3D86-DCD7298746B0}"/>
              </a:ext>
            </a:extLst>
          </p:cNvPr>
          <p:cNvSpPr/>
          <p:nvPr/>
        </p:nvSpPr>
        <p:spPr>
          <a:xfrm>
            <a:off x="6814457" y="1676400"/>
            <a:ext cx="3722914" cy="3152107"/>
          </a:xfrm>
          <a:custGeom>
            <a:avLst/>
            <a:gdLst>
              <a:gd name="connsiteX0" fmla="*/ 0 w 3722914"/>
              <a:gd name="connsiteY0" fmla="*/ 2569029 h 3152107"/>
              <a:gd name="connsiteX1" fmla="*/ 533400 w 3722914"/>
              <a:gd name="connsiteY1" fmla="*/ 3145971 h 3152107"/>
              <a:gd name="connsiteX2" fmla="*/ 1153886 w 3722914"/>
              <a:gd name="connsiteY2" fmla="*/ 2808514 h 3152107"/>
              <a:gd name="connsiteX3" fmla="*/ 1175657 w 3722914"/>
              <a:gd name="connsiteY3" fmla="*/ 1839686 h 3152107"/>
              <a:gd name="connsiteX4" fmla="*/ 1556657 w 3722914"/>
              <a:gd name="connsiteY4" fmla="*/ 2002971 h 3152107"/>
              <a:gd name="connsiteX5" fmla="*/ 2111829 w 3722914"/>
              <a:gd name="connsiteY5" fmla="*/ 2318657 h 3152107"/>
              <a:gd name="connsiteX6" fmla="*/ 2220686 w 3722914"/>
              <a:gd name="connsiteY6" fmla="*/ 2144486 h 3152107"/>
              <a:gd name="connsiteX7" fmla="*/ 2220686 w 3722914"/>
              <a:gd name="connsiteY7" fmla="*/ 1709057 h 3152107"/>
              <a:gd name="connsiteX8" fmla="*/ 2449286 w 3722914"/>
              <a:gd name="connsiteY8" fmla="*/ 1883229 h 3152107"/>
              <a:gd name="connsiteX9" fmla="*/ 2667000 w 3722914"/>
              <a:gd name="connsiteY9" fmla="*/ 794657 h 3152107"/>
              <a:gd name="connsiteX10" fmla="*/ 3037114 w 3722914"/>
              <a:gd name="connsiteY10" fmla="*/ 1643743 h 3152107"/>
              <a:gd name="connsiteX11" fmla="*/ 3439886 w 3722914"/>
              <a:gd name="connsiteY11" fmla="*/ 2351314 h 3152107"/>
              <a:gd name="connsiteX12" fmla="*/ 3559629 w 3722914"/>
              <a:gd name="connsiteY12" fmla="*/ 2286000 h 3152107"/>
              <a:gd name="connsiteX13" fmla="*/ 3614057 w 3722914"/>
              <a:gd name="connsiteY13" fmla="*/ 2035629 h 3152107"/>
              <a:gd name="connsiteX14" fmla="*/ 3701143 w 3722914"/>
              <a:gd name="connsiteY14" fmla="*/ 1458686 h 3152107"/>
              <a:gd name="connsiteX15" fmla="*/ 3712029 w 3722914"/>
              <a:gd name="connsiteY15" fmla="*/ 457200 h 3152107"/>
              <a:gd name="connsiteX16" fmla="*/ 3722914 w 3722914"/>
              <a:gd name="connsiteY16" fmla="*/ 0 h 315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2914" h="3152107">
                <a:moveTo>
                  <a:pt x="0" y="2569029"/>
                </a:moveTo>
                <a:cubicBezTo>
                  <a:pt x="170543" y="2837543"/>
                  <a:pt x="341086" y="3106057"/>
                  <a:pt x="533400" y="3145971"/>
                </a:cubicBezTo>
                <a:cubicBezTo>
                  <a:pt x="725714" y="3185885"/>
                  <a:pt x="1046843" y="3026228"/>
                  <a:pt x="1153886" y="2808514"/>
                </a:cubicBezTo>
                <a:cubicBezTo>
                  <a:pt x="1260929" y="2590800"/>
                  <a:pt x="1108529" y="1973943"/>
                  <a:pt x="1175657" y="1839686"/>
                </a:cubicBezTo>
                <a:cubicBezTo>
                  <a:pt x="1242786" y="1705429"/>
                  <a:pt x="1400628" y="1923143"/>
                  <a:pt x="1556657" y="2002971"/>
                </a:cubicBezTo>
                <a:cubicBezTo>
                  <a:pt x="1712686" y="2082799"/>
                  <a:pt x="2001158" y="2295071"/>
                  <a:pt x="2111829" y="2318657"/>
                </a:cubicBezTo>
                <a:cubicBezTo>
                  <a:pt x="2222500" y="2342243"/>
                  <a:pt x="2202543" y="2246086"/>
                  <a:pt x="2220686" y="2144486"/>
                </a:cubicBezTo>
                <a:cubicBezTo>
                  <a:pt x="2238829" y="2042886"/>
                  <a:pt x="2182586" y="1752600"/>
                  <a:pt x="2220686" y="1709057"/>
                </a:cubicBezTo>
                <a:cubicBezTo>
                  <a:pt x="2258786" y="1665514"/>
                  <a:pt x="2374900" y="2035629"/>
                  <a:pt x="2449286" y="1883229"/>
                </a:cubicBezTo>
                <a:cubicBezTo>
                  <a:pt x="2523672" y="1730829"/>
                  <a:pt x="2569029" y="834571"/>
                  <a:pt x="2667000" y="794657"/>
                </a:cubicBezTo>
                <a:cubicBezTo>
                  <a:pt x="2764971" y="754743"/>
                  <a:pt x="2908300" y="1384300"/>
                  <a:pt x="3037114" y="1643743"/>
                </a:cubicBezTo>
                <a:cubicBezTo>
                  <a:pt x="3165928" y="1903186"/>
                  <a:pt x="3352800" y="2244271"/>
                  <a:pt x="3439886" y="2351314"/>
                </a:cubicBezTo>
                <a:cubicBezTo>
                  <a:pt x="3526972" y="2458357"/>
                  <a:pt x="3530601" y="2338614"/>
                  <a:pt x="3559629" y="2286000"/>
                </a:cubicBezTo>
                <a:cubicBezTo>
                  <a:pt x="3588657" y="2233386"/>
                  <a:pt x="3590471" y="2173515"/>
                  <a:pt x="3614057" y="2035629"/>
                </a:cubicBezTo>
                <a:cubicBezTo>
                  <a:pt x="3637643" y="1897743"/>
                  <a:pt x="3684814" y="1721757"/>
                  <a:pt x="3701143" y="1458686"/>
                </a:cubicBezTo>
                <a:cubicBezTo>
                  <a:pt x="3717472" y="1195614"/>
                  <a:pt x="3708401" y="700314"/>
                  <a:pt x="3712029" y="457200"/>
                </a:cubicBezTo>
                <a:cubicBezTo>
                  <a:pt x="3715658" y="214086"/>
                  <a:pt x="3719286" y="107043"/>
                  <a:pt x="372291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3A20AB-0473-6130-0C06-EBF24B54BBC7}"/>
              </a:ext>
            </a:extLst>
          </p:cNvPr>
          <p:cNvSpPr/>
          <p:nvPr/>
        </p:nvSpPr>
        <p:spPr>
          <a:xfrm>
            <a:off x="4543333" y="3063169"/>
            <a:ext cx="174047" cy="1843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9F0C408-C6B3-8E0E-9B91-895113182D50}"/>
              </a:ext>
            </a:extLst>
          </p:cNvPr>
          <p:cNvSpPr/>
          <p:nvPr/>
        </p:nvSpPr>
        <p:spPr>
          <a:xfrm>
            <a:off x="10165934" y="3063169"/>
            <a:ext cx="174047" cy="1843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425C-506F-C072-D47C-E01E2B4CA603}"/>
              </a:ext>
            </a:extLst>
          </p:cNvPr>
          <p:cNvSpPr txBox="1"/>
          <p:nvPr/>
        </p:nvSpPr>
        <p:spPr>
          <a:xfrm>
            <a:off x="1868186" y="5617315"/>
            <a:ext cx="2284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Inflexible</a:t>
            </a:r>
            <a:endParaRPr lang="en-NO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099D3F-2669-FD23-0105-2693871AA079}"/>
              </a:ext>
            </a:extLst>
          </p:cNvPr>
          <p:cNvSpPr txBox="1"/>
          <p:nvPr/>
        </p:nvSpPr>
        <p:spPr>
          <a:xfrm>
            <a:off x="7665778" y="5617315"/>
            <a:ext cx="2284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Flexible</a:t>
            </a:r>
            <a:endParaRPr lang="en-NO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7F3CF49-FDC4-8A16-993A-7D726A31C959}"/>
                  </a:ext>
                </a:extLst>
              </p14:cNvPr>
              <p14:cNvContentPartPr/>
              <p14:nvPr/>
            </p14:nvContentPartPr>
            <p14:xfrm>
              <a:off x="4630692" y="3186962"/>
              <a:ext cx="502920" cy="304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7F3CF49-FDC4-8A16-993A-7D726A31C9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3052" y="3169322"/>
                <a:ext cx="538560" cy="3402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C62AC4C-4111-A57F-5E6F-00A24FB1B573}"/>
              </a:ext>
            </a:extLst>
          </p:cNvPr>
          <p:cNvSpPr txBox="1"/>
          <p:nvPr/>
        </p:nvSpPr>
        <p:spPr>
          <a:xfrm>
            <a:off x="5172253" y="3130820"/>
            <a:ext cx="69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NO" dirty="0">
                <a:solidFill>
                  <a:schemeClr val="accent6"/>
                </a:solidFill>
              </a:rPr>
              <a:t>est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884A954-B0F4-35B6-251B-B9BA9C15B6EE}"/>
                  </a:ext>
                </a:extLst>
              </p14:cNvPr>
              <p14:cNvContentPartPr/>
              <p14:nvPr/>
            </p14:nvContentPartPr>
            <p14:xfrm>
              <a:off x="10227892" y="3186962"/>
              <a:ext cx="502920" cy="304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884A954-B0F4-35B6-251B-B9BA9C15B6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0252" y="3169322"/>
                <a:ext cx="538560" cy="3402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65D5A2A-6710-A13E-E9DD-200766DFC255}"/>
              </a:ext>
            </a:extLst>
          </p:cNvPr>
          <p:cNvSpPr txBox="1"/>
          <p:nvPr/>
        </p:nvSpPr>
        <p:spPr>
          <a:xfrm>
            <a:off x="10769453" y="3130820"/>
            <a:ext cx="69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NO" dirty="0">
                <a:solidFill>
                  <a:schemeClr val="accent6"/>
                </a:solidFill>
              </a:rPr>
              <a:t>est data</a:t>
            </a:r>
          </a:p>
        </p:txBody>
      </p:sp>
    </p:spTree>
    <p:extLst>
      <p:ext uri="{BB962C8B-B14F-4D97-AF65-F5344CB8AC3E}">
        <p14:creationId xmlns:p14="http://schemas.microsoft.com/office/powerpoint/2010/main" val="41184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4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Accuracy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Problems with High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3074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DD85C8BF-D07C-6D37-D969-489FBA3EB8C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67" y="1883738"/>
            <a:ext cx="11478340" cy="398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43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Accuracy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Problems with High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2052" name="Picture 4" descr="ML | Underfitting and Overfitting - GeeksforGeeks">
            <a:extLst>
              <a:ext uri="{FF2B5EF4-FFF2-40B4-BE49-F238E27FC236}">
                <a16:creationId xmlns:a16="http://schemas.microsoft.com/office/drawing/2014/main" id="{65BC0F2D-51E4-0183-8E32-942EF85E187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82" y="1530347"/>
            <a:ext cx="11445510" cy="4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92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for Potential Problems with High Flexibility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34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Potential Problems with High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59FE88-F111-8CF2-D951-6A3800180A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4" y="1657350"/>
            <a:ext cx="7569604" cy="44354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DF086-C613-19DE-3B3C-B957E1338F29}"/>
                  </a:ext>
                </a:extLst>
              </p:cNvPr>
              <p:cNvSpPr txBox="1"/>
              <p:nvPr/>
            </p:nvSpPr>
            <p:spPr>
              <a:xfrm>
                <a:off x="8132164" y="3176698"/>
                <a:ext cx="37492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NO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DF086-C613-19DE-3B3C-B957E133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4" y="3176698"/>
                <a:ext cx="3749210" cy="923330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496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Potential Problems with High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Fitting a Polynomial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Poly1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1" dirty="0"/>
                  <a:t>Poly2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Poly10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Poly20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4B43FB-9E10-47BF-AF0D-B591DDA3B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DF9891-79AB-A629-8DEE-C4BEED148AC1}"/>
              </a:ext>
            </a:extLst>
          </p:cNvPr>
          <p:cNvCxnSpPr/>
          <p:nvPr/>
        </p:nvCxnSpPr>
        <p:spPr>
          <a:xfrm>
            <a:off x="6520721" y="1858780"/>
            <a:ext cx="0" cy="157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37CDC1-FDA3-3E01-B64F-80F7933498BA}"/>
              </a:ext>
            </a:extLst>
          </p:cNvPr>
          <p:cNvSpPr txBox="1"/>
          <p:nvPr/>
        </p:nvSpPr>
        <p:spPr>
          <a:xfrm>
            <a:off x="6622740" y="2320724"/>
            <a:ext cx="257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NO" dirty="0"/>
              <a:t>lexibility </a:t>
            </a:r>
          </a:p>
          <a:p>
            <a:r>
              <a:rPr lang="en-NO" dirty="0"/>
              <a:t>increases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79C1798-8EC3-A422-F5A9-D28F9BB4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5" y="3874770"/>
            <a:ext cx="4649093" cy="2724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48C00-32FC-2B0E-7D5F-161CDCACDD07}"/>
                  </a:ext>
                </a:extLst>
              </p:cNvPr>
              <p:cNvSpPr txBox="1"/>
              <p:nvPr/>
            </p:nvSpPr>
            <p:spPr>
              <a:xfrm>
                <a:off x="4611973" y="4922500"/>
                <a:ext cx="229932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NO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48C00-32FC-2B0E-7D5F-161CDCAC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73" y="4922500"/>
                <a:ext cx="2299326" cy="677108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680379-4233-EB14-9E71-A1161DB672FF}"/>
              </a:ext>
            </a:extLst>
          </p:cNvPr>
          <p:cNvSpPr txBox="1"/>
          <p:nvPr/>
        </p:nvSpPr>
        <p:spPr>
          <a:xfrm>
            <a:off x="7338356" y="4060072"/>
            <a:ext cx="4551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know that the best fit is </a:t>
            </a:r>
            <a:r>
              <a:rPr lang="en-US" sz="2800" b="1" dirty="0"/>
              <a:t>Poly2</a:t>
            </a:r>
            <a:r>
              <a:rPr lang="en-US" sz="2800" dirty="0"/>
              <a:t>.</a:t>
            </a:r>
            <a:endParaRPr lang="en-NO" sz="2800" dirty="0"/>
          </a:p>
        </p:txBody>
      </p:sp>
    </p:spTree>
    <p:extLst>
      <p:ext uri="{BB962C8B-B14F-4D97-AF65-F5344CB8AC3E}">
        <p14:creationId xmlns:p14="http://schemas.microsoft.com/office/powerpoint/2010/main" val="38481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Potential Problems with High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High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7979-C159-7179-2941-1A570D7BC4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8548" y="1657350"/>
            <a:ext cx="7057305" cy="4972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D99895-CA05-E4D0-EC54-086B1B07381E}"/>
                  </a:ext>
                </a:extLst>
              </p:cNvPr>
              <p:cNvSpPr txBox="1"/>
              <p:nvPr/>
            </p:nvSpPr>
            <p:spPr>
              <a:xfrm>
                <a:off x="8199783" y="2164117"/>
                <a:ext cx="3689842" cy="2410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/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i="1"/>
                        </m:ctrlPr>
                      </m:dPr>
                      <m:e>
                        <m:sSup>
                          <m:sSupPr>
                            <m:ctrlPr>
                              <a:rPr lang="en-US" sz="2000" i="1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/>
                                </m:ctrlPr>
                              </m:dPr>
                              <m:e>
                                <m:r>
                                  <a:rPr lang="en-US" sz="2000" i="1"/>
                                  <m:t>𝑌</m:t>
                                </m:r>
                                <m:r>
                                  <a:rPr lang="en-US" sz="2000" i="1"/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/>
                                    </m:ctrlPr>
                                  </m:accPr>
                                  <m:e>
                                    <m:r>
                                      <a:rPr lang="en-US" sz="2000" i="1"/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i="1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decreases with the higher polynomial order.</a:t>
                </a:r>
              </a:p>
              <a:p>
                <a:endParaRPr lang="en-US" sz="2000" i="1" dirty="0"/>
              </a:p>
              <a:p>
                <a:r>
                  <a:rPr lang="en-US" sz="2000" dirty="0"/>
                  <a:t>But we know that </a:t>
                </a:r>
                <a:r>
                  <a:rPr lang="en-US" sz="2000" b="1" dirty="0"/>
                  <a:t>poly2 </a:t>
                </a:r>
                <a:r>
                  <a:rPr lang="en-US" sz="2000" dirty="0"/>
                  <a:t>is the best fit.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How do we assess the best fit?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D99895-CA05-E4D0-EC54-086B1B07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783" y="2164117"/>
                <a:ext cx="3689842" cy="2410596"/>
              </a:xfrm>
              <a:prstGeom prst="rect">
                <a:avLst/>
              </a:prstGeom>
              <a:blipFill>
                <a:blip r:embed="rId3"/>
                <a:stretch>
                  <a:fillRect l="-1712" r="-2740" b="-42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09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Assessing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1144531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Quality of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098" name="Picture 2" descr="Student studying cartoon Stock Photos - Page 1 : Masterfile">
            <a:extLst>
              <a:ext uri="{FF2B5EF4-FFF2-40B4-BE49-F238E27FC236}">
                <a16:creationId xmlns:a16="http://schemas.microsoft.com/office/drawing/2014/main" id="{68A4E090-19C6-3E74-FAE9-98007C67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94" y="1722518"/>
            <a:ext cx="3606143" cy="37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9,113 Exam Cartoon Images, Stock Photos &amp; Vectors | Shutterstock">
            <a:extLst>
              <a:ext uri="{FF2B5EF4-FFF2-40B4-BE49-F238E27FC236}">
                <a16:creationId xmlns:a16="http://schemas.microsoft.com/office/drawing/2014/main" id="{0D1E8E95-44B8-AAA8-76F8-7A08FA3B5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"/>
          <a:stretch/>
        </p:blipFill>
        <p:spPr bwMode="auto">
          <a:xfrm>
            <a:off x="5861488" y="1883738"/>
            <a:ext cx="5664200" cy="32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E9B42F-A5C9-44AA-6F00-F61EED796D56}"/>
              </a:ext>
            </a:extLst>
          </p:cNvPr>
          <p:cNvSpPr txBox="1"/>
          <p:nvPr/>
        </p:nvSpPr>
        <p:spPr>
          <a:xfrm>
            <a:off x="1024759" y="5615583"/>
            <a:ext cx="373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You study for an exam, and often with the previous years’ exams.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405DF-0AE0-3548-E6A7-56C3D3F3B4A7}"/>
              </a:ext>
            </a:extLst>
          </p:cNvPr>
          <p:cNvSpPr txBox="1"/>
          <p:nvPr/>
        </p:nvSpPr>
        <p:spPr>
          <a:xfrm>
            <a:off x="6825374" y="5615583"/>
            <a:ext cx="373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You take the exam.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5CDDFE-D6A8-7F58-FF8A-A8BE25515A4C}"/>
                  </a:ext>
                </a:extLst>
              </p14:cNvPr>
              <p14:cNvContentPartPr/>
              <p14:nvPr/>
            </p14:nvContentPartPr>
            <p14:xfrm>
              <a:off x="1563033" y="6208188"/>
              <a:ext cx="2604960" cy="43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5CDDFE-D6A8-7F58-FF8A-A8BE25515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5033" y="6190188"/>
                <a:ext cx="2640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8965C7-E522-E104-350F-203CBB95A6A3}"/>
                  </a:ext>
                </a:extLst>
              </p14:cNvPr>
              <p14:cNvContentPartPr/>
              <p14:nvPr/>
            </p14:nvContentPartPr>
            <p14:xfrm>
              <a:off x="2627913" y="6299268"/>
              <a:ext cx="470160" cy="399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8965C7-E522-E104-350F-203CBB95A6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0273" y="6281268"/>
                <a:ext cx="5058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B55A85-C959-F62C-4E7A-51B63B6525C3}"/>
                  </a:ext>
                </a:extLst>
              </p:cNvPr>
              <p:cNvSpPr txBox="1"/>
              <p:nvPr/>
            </p:nvSpPr>
            <p:spPr>
              <a:xfrm>
                <a:off x="3113570" y="6336075"/>
                <a:ext cx="3457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NO" sz="2400" dirty="0"/>
                  <a:t> (training dataset)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B55A85-C959-F62C-4E7A-51B63B652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70" y="6336075"/>
                <a:ext cx="3457711" cy="461665"/>
              </a:xfrm>
              <a:prstGeom prst="rect">
                <a:avLst/>
              </a:prstGeom>
              <a:blipFill>
                <a:blip r:embed="rId8"/>
                <a:stretch>
                  <a:fillRect l="-366" t="-10526" b="-263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9B8E0-2139-46EE-6572-382BA450C03F}"/>
                  </a:ext>
                </a:extLst>
              </p:cNvPr>
              <p:cNvSpPr txBox="1"/>
              <p:nvPr/>
            </p:nvSpPr>
            <p:spPr>
              <a:xfrm>
                <a:off x="8617352" y="6020915"/>
                <a:ext cx="2954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NO" sz="2400" dirty="0"/>
                  <a:t> (test dataset)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9B8E0-2139-46EE-6572-382BA450C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352" y="6020915"/>
                <a:ext cx="2954829" cy="461665"/>
              </a:xfrm>
              <a:prstGeom prst="rect">
                <a:avLst/>
              </a:prstGeom>
              <a:blipFill>
                <a:blip r:embed="rId9"/>
                <a:stretch>
                  <a:fillRect l="-427" t="-10811" b="-2702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03939F3-4C7A-CBF4-1420-E4D52319F235}"/>
              </a:ext>
            </a:extLst>
          </p:cNvPr>
          <p:cNvGrpSpPr/>
          <p:nvPr/>
        </p:nvGrpSpPr>
        <p:grpSpPr>
          <a:xfrm>
            <a:off x="7866600" y="5924720"/>
            <a:ext cx="866520" cy="371160"/>
            <a:chOff x="7866600" y="5924720"/>
            <a:chExt cx="86652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0CE4DC-2AF3-730F-DC23-CBD8340246A7}"/>
                    </a:ext>
                  </a:extLst>
                </p14:cNvPr>
                <p14:cNvContentPartPr/>
                <p14:nvPr/>
              </p14:nvContentPartPr>
              <p14:xfrm>
                <a:off x="7866600" y="5924720"/>
                <a:ext cx="866520" cy="5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0CE4DC-2AF3-730F-DC23-CBD8340246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48600" y="5907080"/>
                  <a:ext cx="902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6F60CD-D36B-5388-88B4-1B6831668B2B}"/>
                    </a:ext>
                  </a:extLst>
                </p14:cNvPr>
                <p14:cNvContentPartPr/>
                <p14:nvPr/>
              </p14:nvContentPartPr>
              <p14:xfrm>
                <a:off x="8388240" y="6003920"/>
                <a:ext cx="238680" cy="29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6F60CD-D36B-5388-88B4-1B6831668B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70600" y="5985920"/>
                  <a:ext cx="274320" cy="3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146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Quality of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7B386-CC52-FC50-FF0B-B3C51E5DBED5}"/>
                  </a:ext>
                </a:extLst>
              </p:cNvPr>
              <p:cNvSpPr txBox="1"/>
              <p:nvPr/>
            </p:nvSpPr>
            <p:spPr>
              <a:xfrm>
                <a:off x="1550036" y="2783198"/>
                <a:ext cx="106231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7B386-CC52-FC50-FF0B-B3C51E5DB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36" y="2783198"/>
                <a:ext cx="1062310" cy="430887"/>
              </a:xfrm>
              <a:prstGeom prst="rect">
                <a:avLst/>
              </a:prstGeom>
              <a:blipFill>
                <a:blip r:embed="rId2"/>
                <a:stretch>
                  <a:fillRect l="-3529" b="-2058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8">
                <a:extLst>
                  <a:ext uri="{FF2B5EF4-FFF2-40B4-BE49-F238E27FC236}">
                    <a16:creationId xmlns:a16="http://schemas.microsoft.com/office/drawing/2014/main" id="{E4306643-4B29-0035-E85A-B04CA9BE95C3}"/>
                  </a:ext>
                </a:extLst>
              </p:cNvPr>
              <p:cNvSpPr/>
              <p:nvPr/>
            </p:nvSpPr>
            <p:spPr>
              <a:xfrm>
                <a:off x="3080181" y="2572794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8">
                <a:extLst>
                  <a:ext uri="{FF2B5EF4-FFF2-40B4-BE49-F238E27FC236}">
                    <a16:creationId xmlns:a16="http://schemas.microsoft.com/office/drawing/2014/main" id="{E4306643-4B29-0035-E85A-B04CA9BE9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81" y="2572794"/>
                <a:ext cx="1786268" cy="8562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93AA5A-4064-82F3-9B66-4DBB1BE9245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612346" y="299864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6A944A-0392-E15A-1B6D-0308AB421EAF}"/>
                  </a:ext>
                </a:extLst>
              </p:cNvPr>
              <p:cNvSpPr txBox="1"/>
              <p:nvPr/>
            </p:nvSpPr>
            <p:spPr>
              <a:xfrm>
                <a:off x="5334284" y="2783198"/>
                <a:ext cx="12421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6A944A-0392-E15A-1B6D-0308AB42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284" y="2783198"/>
                <a:ext cx="1242164" cy="430887"/>
              </a:xfrm>
              <a:prstGeom prst="rect">
                <a:avLst/>
              </a:prstGeom>
              <a:blipFill>
                <a:blip r:embed="rId4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DD1F51-1969-9225-DCCC-E1F1EA430A9C}"/>
              </a:ext>
            </a:extLst>
          </p:cNvPr>
          <p:cNvCxnSpPr>
            <a:cxnSpLocks/>
          </p:cNvCxnSpPr>
          <p:nvPr/>
        </p:nvCxnSpPr>
        <p:spPr>
          <a:xfrm>
            <a:off x="4866448" y="2998642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67287C-3F32-DDC5-1D8A-67E7900D6A92}"/>
                  </a:ext>
                </a:extLst>
              </p:cNvPr>
              <p:cNvSpPr txBox="1"/>
              <p:nvPr/>
            </p:nvSpPr>
            <p:spPr>
              <a:xfrm>
                <a:off x="1550036" y="5102949"/>
                <a:ext cx="106231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67287C-3F32-DDC5-1D8A-67E7900D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36" y="5102949"/>
                <a:ext cx="1062310" cy="430887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8">
                <a:extLst>
                  <a:ext uri="{FF2B5EF4-FFF2-40B4-BE49-F238E27FC236}">
                    <a16:creationId xmlns:a16="http://schemas.microsoft.com/office/drawing/2014/main" id="{91F5E0AF-98E2-9E65-A112-1307EF2E3511}"/>
                  </a:ext>
                </a:extLst>
              </p:cNvPr>
              <p:cNvSpPr/>
              <p:nvPr/>
            </p:nvSpPr>
            <p:spPr>
              <a:xfrm>
                <a:off x="3080181" y="4892545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: Rounded Corners 8">
                <a:extLst>
                  <a:ext uri="{FF2B5EF4-FFF2-40B4-BE49-F238E27FC236}">
                    <a16:creationId xmlns:a16="http://schemas.microsoft.com/office/drawing/2014/main" id="{91F5E0AF-98E2-9E65-A112-1307EF2E3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81" y="4892545"/>
                <a:ext cx="1786268" cy="85620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A949C-FEBB-7477-E5E6-F4D93E84603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612346" y="5318393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7E1EB0-1429-A167-F279-BB59BB20B309}"/>
                  </a:ext>
                </a:extLst>
              </p:cNvPr>
              <p:cNvSpPr txBox="1"/>
              <p:nvPr/>
            </p:nvSpPr>
            <p:spPr>
              <a:xfrm>
                <a:off x="5334284" y="5102949"/>
                <a:ext cx="12421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7E1EB0-1429-A167-F279-BB59BB20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284" y="5102949"/>
                <a:ext cx="1242164" cy="430887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FF7D0E-AF40-40D9-CC71-527103F88F33}"/>
              </a:ext>
            </a:extLst>
          </p:cNvPr>
          <p:cNvCxnSpPr>
            <a:cxnSpLocks/>
          </p:cNvCxnSpPr>
          <p:nvPr/>
        </p:nvCxnSpPr>
        <p:spPr>
          <a:xfrm>
            <a:off x="4866448" y="5318393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1BC744-A581-B3D1-B6DB-C694CB0A9AF8}"/>
              </a:ext>
            </a:extLst>
          </p:cNvPr>
          <p:cNvSpPr txBox="1">
            <a:spLocks/>
          </p:cNvSpPr>
          <p:nvPr/>
        </p:nvSpPr>
        <p:spPr>
          <a:xfrm>
            <a:off x="728669" y="1831740"/>
            <a:ext cx="3944142" cy="43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During Training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198CC3-5876-F90D-3C0E-B0D9508D20D1}"/>
              </a:ext>
            </a:extLst>
          </p:cNvPr>
          <p:cNvSpPr txBox="1">
            <a:spLocks/>
          </p:cNvSpPr>
          <p:nvPr/>
        </p:nvSpPr>
        <p:spPr>
          <a:xfrm>
            <a:off x="728669" y="4232918"/>
            <a:ext cx="3944142" cy="43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100" b="1" kern="120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Trebuchet MS" panose="020B0603020202020204" pitchFamily="34" charset="0"/>
              <a:buChar char="—"/>
              <a:defRPr sz="20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During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D14C8-D9C8-49B5-B5AA-B5E7C20C20EC}"/>
                  </a:ext>
                </a:extLst>
              </p:cNvPr>
              <p:cNvSpPr txBox="1"/>
              <p:nvPr/>
            </p:nvSpPr>
            <p:spPr>
              <a:xfrm>
                <a:off x="7716806" y="2479020"/>
                <a:ext cx="429817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D14C8-D9C8-49B5-B5AA-B5E7C20C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06" y="2479020"/>
                <a:ext cx="4298176" cy="1176219"/>
              </a:xfrm>
              <a:prstGeom prst="rect">
                <a:avLst/>
              </a:prstGeom>
              <a:blipFill>
                <a:blip r:embed="rId8"/>
                <a:stretch>
                  <a:fillRect l="-2647" t="-119355" b="-1806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30DFE-609D-5A41-7E45-F32DA8C4714B}"/>
                  </a:ext>
                </a:extLst>
              </p:cNvPr>
              <p:cNvSpPr txBox="1"/>
              <p:nvPr/>
            </p:nvSpPr>
            <p:spPr>
              <a:xfrm>
                <a:off x="7716806" y="4657924"/>
                <a:ext cx="429817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30DFE-609D-5A41-7E45-F32DA8C47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806" y="4657924"/>
                <a:ext cx="4298176" cy="1176219"/>
              </a:xfrm>
              <a:prstGeom prst="rect">
                <a:avLst/>
              </a:prstGeom>
              <a:blipFill>
                <a:blip r:embed="rId9"/>
                <a:stretch>
                  <a:fillRect l="-2647" t="-118085" b="-17766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you learn?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Statistical learning and examples</a:t>
            </a:r>
          </a:p>
          <a:p>
            <a:r>
              <a:rPr lang="en-US" dirty="0"/>
              <a:t>Introduce relevant notation and terminology </a:t>
            </a:r>
          </a:p>
          <a:p>
            <a:r>
              <a:rPr lang="en-US" dirty="0"/>
              <a:t>Prediction accuracy vs. model interpretability </a:t>
            </a:r>
          </a:p>
          <a:p>
            <a:r>
              <a:rPr lang="en-US" dirty="0"/>
              <a:t>Bias-variance trade-off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68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Quality of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D14C8-D9C8-49B5-B5AA-B5E7C20C20EC}"/>
                  </a:ext>
                </a:extLst>
              </p:cNvPr>
              <p:cNvSpPr txBox="1"/>
              <p:nvPr/>
            </p:nvSpPr>
            <p:spPr>
              <a:xfrm>
                <a:off x="4557074" y="2042624"/>
                <a:ext cx="429817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D14C8-D9C8-49B5-B5AA-B5E7C20C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074" y="2042624"/>
                <a:ext cx="4298176" cy="1176219"/>
              </a:xfrm>
              <a:prstGeom prst="rect">
                <a:avLst/>
              </a:prstGeom>
              <a:blipFill>
                <a:blip r:embed="rId2"/>
                <a:stretch>
                  <a:fillRect l="-3245" t="-118085" b="-17766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30DFE-609D-5A41-7E45-F32DA8C4714B}"/>
                  </a:ext>
                </a:extLst>
              </p:cNvPr>
              <p:cNvSpPr txBox="1"/>
              <p:nvPr/>
            </p:nvSpPr>
            <p:spPr>
              <a:xfrm>
                <a:off x="4557074" y="4809637"/>
                <a:ext cx="429817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30DFE-609D-5A41-7E45-F32DA8C47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074" y="4809637"/>
                <a:ext cx="4298176" cy="1176219"/>
              </a:xfrm>
              <a:prstGeom prst="rect">
                <a:avLst/>
              </a:prstGeom>
              <a:blipFill>
                <a:blip r:embed="rId3"/>
                <a:stretch>
                  <a:fillRect l="-3245" t="-118085" b="-17766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Student studying cartoon Stock Photos - Page 1 : Masterfile">
            <a:extLst>
              <a:ext uri="{FF2B5EF4-FFF2-40B4-BE49-F238E27FC236}">
                <a16:creationId xmlns:a16="http://schemas.microsoft.com/office/drawing/2014/main" id="{152474DA-B3AF-72DF-CAAD-0E52D47B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71" y="1578562"/>
            <a:ext cx="2431816" cy="25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9,113 Exam Cartoon Images, Stock Photos &amp; Vectors | Shutterstock">
            <a:extLst>
              <a:ext uri="{FF2B5EF4-FFF2-40B4-BE49-F238E27FC236}">
                <a16:creationId xmlns:a16="http://schemas.microsoft.com/office/drawing/2014/main" id="{F3EF6D39-82C3-11A0-2723-CDB2AF4CE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"/>
          <a:stretch/>
        </p:blipFill>
        <p:spPr bwMode="auto">
          <a:xfrm>
            <a:off x="368699" y="4357770"/>
            <a:ext cx="3819676" cy="22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CC87E7-F31F-44D4-1452-AB2BB18CF4AF}"/>
              </a:ext>
            </a:extLst>
          </p:cNvPr>
          <p:cNvSpPr txBox="1"/>
          <p:nvPr/>
        </p:nvSpPr>
        <p:spPr>
          <a:xfrm>
            <a:off x="9447440" y="2199846"/>
            <a:ext cx="27445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2800" dirty="0"/>
              <a:t>Your score on your mock exam</a:t>
            </a:r>
          </a:p>
          <a:p>
            <a:pPr/>
            <a:r>
              <a:rPr lang="en-US" sz="2800" dirty="0"/>
              <a:t>(training dataset)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6EB09-5ED9-DD67-F8A2-6405DC06C44C}"/>
              </a:ext>
            </a:extLst>
          </p:cNvPr>
          <p:cNvSpPr txBox="1"/>
          <p:nvPr/>
        </p:nvSpPr>
        <p:spPr>
          <a:xfrm>
            <a:off x="9447440" y="4946705"/>
            <a:ext cx="256374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Your score on the actual exam</a:t>
            </a:r>
          </a:p>
          <a:p>
            <a:r>
              <a:rPr lang="en-US" sz="2800" dirty="0"/>
              <a:t>(test dataset)</a:t>
            </a:r>
          </a:p>
        </p:txBody>
      </p:sp>
    </p:spTree>
    <p:extLst>
      <p:ext uri="{BB962C8B-B14F-4D97-AF65-F5344CB8AC3E}">
        <p14:creationId xmlns:p14="http://schemas.microsoft.com/office/powerpoint/2010/main" val="906654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 Potential Problems with High Flexibility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Then, we can 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from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D99895-CA05-E4D0-EC54-086B1B07381E}"/>
                  </a:ext>
                </a:extLst>
              </p:cNvPr>
              <p:cNvSpPr txBox="1"/>
              <p:nvPr/>
            </p:nvSpPr>
            <p:spPr>
              <a:xfrm>
                <a:off x="6780179" y="2164117"/>
                <a:ext cx="5109447" cy="161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randomly pick 80%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/>
                  <a:t> and the 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train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000" dirty="0"/>
                  <a:t> and test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D99895-CA05-E4D0-EC54-086B1B07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179" y="2164117"/>
                <a:ext cx="5109447" cy="1616789"/>
              </a:xfrm>
              <a:prstGeom prst="rect">
                <a:avLst/>
              </a:prstGeom>
              <a:blipFill>
                <a:blip r:embed="rId3"/>
                <a:stretch>
                  <a:fillRect l="-990" t="-1563" b="-546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A32C295C-DC18-2038-62E2-BAACF8A6E2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02374" y="1657350"/>
            <a:ext cx="6148122" cy="36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 (Mean Squared Error) Illustration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6146" name="Picture 2" descr="Machine learning: an introduction to mean squared error and regression lines">
            <a:extLst>
              <a:ext uri="{FF2B5EF4-FFF2-40B4-BE49-F238E27FC236}">
                <a16:creationId xmlns:a16="http://schemas.microsoft.com/office/drawing/2014/main" id="{DFD700C6-59CC-AF71-EDBC-ED3234B7A6B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59" y="1610898"/>
            <a:ext cx="5020644" cy="49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D90B4-272E-AB95-5362-03FAFF20888F}"/>
                  </a:ext>
                </a:extLst>
              </p:cNvPr>
              <p:cNvSpPr txBox="1"/>
              <p:nvPr/>
            </p:nvSpPr>
            <p:spPr>
              <a:xfrm>
                <a:off x="7893824" y="3008271"/>
                <a:ext cx="4298176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BB7DD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BB7DD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BB7DD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D90B4-272E-AB95-5362-03FAFF20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824" y="3008271"/>
                <a:ext cx="4298176" cy="1176219"/>
              </a:xfrm>
              <a:prstGeom prst="rect">
                <a:avLst/>
              </a:prstGeom>
              <a:blipFill>
                <a:blip r:embed="rId3"/>
                <a:stretch>
                  <a:fillRect l="-2647" t="-118085" b="-17872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138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𝐌𝐒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𝒕𝒓𝒂𝒊𝒏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𝐌𝐒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𝒆𝒔𝒕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C4A80-2FB7-4D90-9516-E936FFF69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7979-C159-7179-2941-1A570D7BC4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02374" y="1657350"/>
            <a:ext cx="6295693" cy="44354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7170" name="Picture 2" descr="Bias-Variance Tradeoff in Machine Learning">
            <a:extLst>
              <a:ext uri="{FF2B5EF4-FFF2-40B4-BE49-F238E27FC236}">
                <a16:creationId xmlns:a16="http://schemas.microsoft.com/office/drawing/2014/main" id="{B3040993-B246-EC8A-7AFD-8FB12E711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6910629" y="1610898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67C21-BC65-67E1-228B-E00A68FAF152}"/>
              </a:ext>
            </a:extLst>
          </p:cNvPr>
          <p:cNvSpPr txBox="1"/>
          <p:nvPr/>
        </p:nvSpPr>
        <p:spPr>
          <a:xfrm>
            <a:off x="8369733" y="5817999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42E47-5881-1AA1-57D8-80D83461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768" y="3967528"/>
            <a:ext cx="1336165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47824-987B-8608-B1AB-29196139F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917" y="4644005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FE0EC-F91C-0918-8123-72AE028B9C6B}"/>
                  </a:ext>
                </a:extLst>
              </p:cNvPr>
              <p:cNvSpPr txBox="1"/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FE0EC-F91C-0918-8123-72AE028B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blipFill>
                <a:blip r:embed="rId6"/>
                <a:stretch>
                  <a:fillRect r="-35938"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753D1-E777-F09A-5D55-4642CD81396E}"/>
                  </a:ext>
                </a:extLst>
              </p:cNvPr>
              <p:cNvSpPr txBox="1"/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753D1-E777-F09A-5D55-4642CD813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44DFF8D-032D-7FF7-529B-1EE8FD644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101" y="1861967"/>
            <a:ext cx="843632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972E68-8E4A-11F6-AC0B-E05896F9B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3717" y="1861967"/>
            <a:ext cx="1773216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2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the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Quiz: How would you select the best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7979-C159-7179-2941-1A570D7BC4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4" y="1657350"/>
            <a:ext cx="6295693" cy="44354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7170" name="Picture 2" descr="Bias-Variance Tradeoff in Machine Learning">
            <a:extLst>
              <a:ext uri="{FF2B5EF4-FFF2-40B4-BE49-F238E27FC236}">
                <a16:creationId xmlns:a16="http://schemas.microsoft.com/office/drawing/2014/main" id="{B3040993-B246-EC8A-7AFD-8FB12E711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6910629" y="1610898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67C21-BC65-67E1-228B-E00A68FAF152}"/>
              </a:ext>
            </a:extLst>
          </p:cNvPr>
          <p:cNvSpPr txBox="1"/>
          <p:nvPr/>
        </p:nvSpPr>
        <p:spPr>
          <a:xfrm>
            <a:off x="8369733" y="5817999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42E47-5881-1AA1-57D8-80D83461A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68" y="3967528"/>
            <a:ext cx="1336165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47824-987B-8608-B1AB-2919613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917" y="4644005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FE0EC-F91C-0918-8123-72AE028B9C6B}"/>
                  </a:ext>
                </a:extLst>
              </p:cNvPr>
              <p:cNvSpPr txBox="1"/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FE0EC-F91C-0918-8123-72AE028B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blipFill>
                <a:blip r:embed="rId5"/>
                <a:stretch>
                  <a:fillRect r="-35938"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753D1-E777-F09A-5D55-4642CD81396E}"/>
                  </a:ext>
                </a:extLst>
              </p:cNvPr>
              <p:cNvSpPr txBox="1"/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753D1-E777-F09A-5D55-4642CD813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44DFF8D-032D-7FF7-529B-1EE8FD644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101" y="1861967"/>
            <a:ext cx="843632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972E68-8E4A-11F6-AC0B-E05896F9B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3717" y="1861967"/>
            <a:ext cx="1773216" cy="3175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C7269C-0F07-6473-DE6B-ED46154E5749}"/>
              </a:ext>
            </a:extLst>
          </p:cNvPr>
          <p:cNvSpPr/>
          <p:nvPr/>
        </p:nvSpPr>
        <p:spPr>
          <a:xfrm>
            <a:off x="7750900" y="5263927"/>
            <a:ext cx="394034" cy="39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EC9E4E-2381-80FE-1C57-C33D6F94E9BA}"/>
              </a:ext>
            </a:extLst>
          </p:cNvPr>
          <p:cNvSpPr/>
          <p:nvPr/>
        </p:nvSpPr>
        <p:spPr>
          <a:xfrm>
            <a:off x="8685651" y="5256920"/>
            <a:ext cx="394034" cy="39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44784C-77F3-2E5C-EE78-9EA6B07A5D84}"/>
              </a:ext>
            </a:extLst>
          </p:cNvPr>
          <p:cNvSpPr/>
          <p:nvPr/>
        </p:nvSpPr>
        <p:spPr>
          <a:xfrm>
            <a:off x="10379167" y="5256920"/>
            <a:ext cx="394034" cy="394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9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2932726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2BF03A2-01C1-7C84-2181-EDEAFD5286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4" y="1657350"/>
            <a:ext cx="6295693" cy="4435475"/>
          </a:xfrm>
          <a:prstGeom prst="rect">
            <a:avLst/>
          </a:prstGeom>
        </p:spPr>
      </p:pic>
      <p:pic>
        <p:nvPicPr>
          <p:cNvPr id="9" name="Picture 2" descr="Bias-Variance Tradeoff in Machine Learning">
            <a:extLst>
              <a:ext uri="{FF2B5EF4-FFF2-40B4-BE49-F238E27FC236}">
                <a16:creationId xmlns:a16="http://schemas.microsoft.com/office/drawing/2014/main" id="{B5014D17-496D-FB79-C8EF-3940ADB9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6910629" y="1610898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4274A9-0B6D-180B-6432-75828A6AA1A8}"/>
              </a:ext>
            </a:extLst>
          </p:cNvPr>
          <p:cNvSpPr txBox="1"/>
          <p:nvPr/>
        </p:nvSpPr>
        <p:spPr>
          <a:xfrm>
            <a:off x="8369733" y="5817999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2A350E-8C0E-0D8B-2902-336030C7A272}"/>
              </a:ext>
            </a:extLst>
          </p:cNvPr>
          <p:cNvSpPr/>
          <p:nvPr/>
        </p:nvSpPr>
        <p:spPr>
          <a:xfrm>
            <a:off x="7497864" y="1872025"/>
            <a:ext cx="871869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7239253B-CF95-F16E-0CAA-BB5B8E9C0881}"/>
              </a:ext>
            </a:extLst>
          </p:cNvPr>
          <p:cNvSpPr/>
          <p:nvPr/>
        </p:nvSpPr>
        <p:spPr>
          <a:xfrm>
            <a:off x="9764409" y="1872025"/>
            <a:ext cx="1198663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715AC-7ABB-533B-663B-1883E44F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68" y="3967528"/>
            <a:ext cx="1336165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CFE352-DBF4-7E7F-BA08-EB628EF0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917" y="4644005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73EE1-5E94-DFF1-ACB0-A6FB0A031F01}"/>
                  </a:ext>
                </a:extLst>
              </p:cNvPr>
              <p:cNvSpPr txBox="1"/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73EE1-5E94-DFF1-ACB0-A6FB0A031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blipFill>
                <a:blip r:embed="rId5"/>
                <a:stretch>
                  <a:fillRect r="-35938"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6531B8-E577-950E-AFEE-3AC4284F40EF}"/>
                  </a:ext>
                </a:extLst>
              </p:cNvPr>
              <p:cNvSpPr txBox="1"/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6531B8-E577-950E-AFEE-3AC4284F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4932D1-6FCD-C2DB-4668-35671FC83053}"/>
                  </a:ext>
                </a:extLst>
              </p:cNvPr>
              <p:cNvSpPr txBox="1"/>
              <p:nvPr/>
            </p:nvSpPr>
            <p:spPr>
              <a:xfrm>
                <a:off x="7402748" y="1109249"/>
                <a:ext cx="3842425" cy="39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/>
                  <a:t>NB! </a:t>
                </a:r>
                <a:r>
                  <a:rPr lang="en-GB" dirty="0"/>
                  <a:t>T</a:t>
                </a:r>
                <a:r>
                  <a:rPr lang="en-NO" dirty="0"/>
                  <a:t>he </a:t>
                </a:r>
                <a:r>
                  <a:rPr lang="en-NO" dirty="0">
                    <a:solidFill>
                      <a:schemeClr val="accent6"/>
                    </a:solidFill>
                  </a:rPr>
                  <a:t>U-shape</a:t>
                </a:r>
                <a:r>
                  <a:rPr lang="en-NO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  <m:sub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4932D1-6FCD-C2DB-4668-35671FC8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748" y="1109249"/>
                <a:ext cx="3842425" cy="396391"/>
              </a:xfrm>
              <a:prstGeom prst="rect">
                <a:avLst/>
              </a:prstGeom>
              <a:blipFill>
                <a:blip r:embed="rId7"/>
                <a:stretch>
                  <a:fillRect l="-1316" t="-9375"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0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AEE44C-59E8-E0A1-BE82-3567DD925C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0626" y="1766234"/>
            <a:ext cx="6554885" cy="120710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Picture 2" descr="Bias-Variance Tradeoff in Machine Learning">
            <a:extLst>
              <a:ext uri="{FF2B5EF4-FFF2-40B4-BE49-F238E27FC236}">
                <a16:creationId xmlns:a16="http://schemas.microsoft.com/office/drawing/2014/main" id="{2928376D-41D7-AEF0-40B9-E45D6061A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6910629" y="1610898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84C44-D777-350F-A9A2-BD3C6E789329}"/>
              </a:ext>
            </a:extLst>
          </p:cNvPr>
          <p:cNvSpPr txBox="1"/>
          <p:nvPr/>
        </p:nvSpPr>
        <p:spPr>
          <a:xfrm>
            <a:off x="8369733" y="5817999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C103B49D-228E-D13A-956B-FB44FF8FE422}"/>
              </a:ext>
            </a:extLst>
          </p:cNvPr>
          <p:cNvSpPr/>
          <p:nvPr/>
        </p:nvSpPr>
        <p:spPr>
          <a:xfrm>
            <a:off x="7497864" y="1872025"/>
            <a:ext cx="871869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CF5EB1-6A5A-FC48-CB03-8A11D68EAA0C}"/>
              </a:ext>
            </a:extLst>
          </p:cNvPr>
          <p:cNvSpPr/>
          <p:nvPr/>
        </p:nvSpPr>
        <p:spPr>
          <a:xfrm>
            <a:off x="9764409" y="1872025"/>
            <a:ext cx="1198663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CFFA1-4C47-9437-536C-3DBF6D6D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68" y="3967528"/>
            <a:ext cx="1336165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F9F32-61F2-2600-5801-DB69C7658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917" y="4644005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DB0630-FFAD-FD2D-15DB-500555684EA2}"/>
                  </a:ext>
                </a:extLst>
              </p:cNvPr>
              <p:cNvSpPr txBox="1"/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DB0630-FFAD-FD2D-15DB-500555684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4747676"/>
                <a:ext cx="805882" cy="396391"/>
              </a:xfrm>
              <a:prstGeom prst="rect">
                <a:avLst/>
              </a:prstGeom>
              <a:blipFill>
                <a:blip r:embed="rId5"/>
                <a:stretch>
                  <a:fillRect r="-35938"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E76EA-0EE5-4198-BEF3-7EB8A14D1D31}"/>
                  </a:ext>
                </a:extLst>
              </p:cNvPr>
              <p:cNvSpPr txBox="1"/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E76EA-0EE5-4198-BEF3-7EB8A14D1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243" y="3518971"/>
                <a:ext cx="987466" cy="39639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BDA56A-D1A5-4ECD-A25A-32326A6FD5E1}"/>
                  </a:ext>
                </a:extLst>
              </p:cNvPr>
              <p:cNvSpPr txBox="1"/>
              <p:nvPr/>
            </p:nvSpPr>
            <p:spPr>
              <a:xfrm>
                <a:off x="7402748" y="1109249"/>
                <a:ext cx="3842425" cy="39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/>
                  <a:t>NB! </a:t>
                </a:r>
                <a:r>
                  <a:rPr lang="en-GB" dirty="0"/>
                  <a:t>T</a:t>
                </a:r>
                <a:r>
                  <a:rPr lang="en-NO" dirty="0"/>
                  <a:t>he </a:t>
                </a:r>
                <a:r>
                  <a:rPr lang="en-NO" dirty="0">
                    <a:solidFill>
                      <a:schemeClr val="accent6"/>
                    </a:solidFill>
                  </a:rPr>
                  <a:t>U-shape</a:t>
                </a:r>
                <a:r>
                  <a:rPr lang="en-NO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  <m:sub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BDA56A-D1A5-4ECD-A25A-32326A6F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748" y="1109249"/>
                <a:ext cx="3842425" cy="396391"/>
              </a:xfrm>
              <a:prstGeom prst="rect">
                <a:avLst/>
              </a:prstGeom>
              <a:blipFill>
                <a:blip r:embed="rId7"/>
                <a:stretch>
                  <a:fillRect l="-1316" t="-9375"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F1330ECF-07AD-F1A3-454A-B92C49B7B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875" y="3215717"/>
            <a:ext cx="4910711" cy="34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81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the Best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18" name="Picture 2" descr="Bias-Variance Tradeoff in Machine Learning">
            <a:extLst>
              <a:ext uri="{FF2B5EF4-FFF2-40B4-BE49-F238E27FC236}">
                <a16:creationId xmlns:a16="http://schemas.microsoft.com/office/drawing/2014/main" id="{A9C05054-0CED-DDA2-2ED2-190FC7AB6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3953420" y="2131057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1F3C82-38D4-7F89-9A42-C3D115225920}"/>
              </a:ext>
            </a:extLst>
          </p:cNvPr>
          <p:cNvCxnSpPr/>
          <p:nvPr/>
        </p:nvCxnSpPr>
        <p:spPr>
          <a:xfrm>
            <a:off x="5963055" y="4841663"/>
            <a:ext cx="0" cy="348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172F43-80E9-92D2-49A2-EE5AA988B4E3}"/>
              </a:ext>
            </a:extLst>
          </p:cNvPr>
          <p:cNvSpPr txBox="1"/>
          <p:nvPr/>
        </p:nvSpPr>
        <p:spPr>
          <a:xfrm>
            <a:off x="5327113" y="4190156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Obviously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here</a:t>
            </a:r>
            <a:endParaRPr lang="en-NO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B6F4F-BEC7-A21B-46A1-5B6C6141DBBB}"/>
              </a:ext>
            </a:extLst>
          </p:cNvPr>
          <p:cNvSpPr txBox="1"/>
          <p:nvPr/>
        </p:nvSpPr>
        <p:spPr>
          <a:xfrm>
            <a:off x="5412524" y="6338158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8D8E8DFF-36C7-6555-A47A-61B3DF2AA213}"/>
              </a:ext>
            </a:extLst>
          </p:cNvPr>
          <p:cNvSpPr/>
          <p:nvPr/>
        </p:nvSpPr>
        <p:spPr>
          <a:xfrm>
            <a:off x="4540655" y="2392184"/>
            <a:ext cx="871869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8BAF5AF4-F2C7-28A5-7692-B5B452933309}"/>
              </a:ext>
            </a:extLst>
          </p:cNvPr>
          <p:cNvSpPr/>
          <p:nvPr/>
        </p:nvSpPr>
        <p:spPr>
          <a:xfrm>
            <a:off x="6807200" y="2392184"/>
            <a:ext cx="1198663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98F520-82C8-6B3E-56F6-33021A3C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59" y="4487687"/>
            <a:ext cx="1336165" cy="431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E347E9-F356-248A-263F-3634C7CA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08" y="5164164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8DDFA9-A16E-4F00-074C-B4D609806EA6}"/>
                  </a:ext>
                </a:extLst>
              </p:cNvPr>
              <p:cNvSpPr txBox="1"/>
              <p:nvPr/>
            </p:nvSpPr>
            <p:spPr>
              <a:xfrm>
                <a:off x="7216034" y="5267835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8DDFA9-A16E-4F00-074C-B4D60980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34" y="5267835"/>
                <a:ext cx="805882" cy="396391"/>
              </a:xfrm>
              <a:prstGeom prst="rect">
                <a:avLst/>
              </a:prstGeom>
              <a:blipFill>
                <a:blip r:embed="rId4"/>
                <a:stretch>
                  <a:fillRect r="-34375"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666BEB-DEEF-3CB7-E366-C35637BFE64C}"/>
                  </a:ext>
                </a:extLst>
              </p:cNvPr>
              <p:cNvSpPr txBox="1"/>
              <p:nvPr/>
            </p:nvSpPr>
            <p:spPr>
              <a:xfrm>
                <a:off x="7216034" y="4039130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666BEB-DEEF-3CB7-E366-C35637BFE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34" y="4039130"/>
                <a:ext cx="987466" cy="396391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2B407-9A7D-3046-B242-69574E983917}"/>
                  </a:ext>
                </a:extLst>
              </p:cNvPr>
              <p:cNvSpPr txBox="1"/>
              <p:nvPr/>
            </p:nvSpPr>
            <p:spPr>
              <a:xfrm>
                <a:off x="4445539" y="1629408"/>
                <a:ext cx="3842425" cy="39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/>
                  <a:t>NB! </a:t>
                </a:r>
                <a:r>
                  <a:rPr lang="en-GB" dirty="0"/>
                  <a:t>T</a:t>
                </a:r>
                <a:r>
                  <a:rPr lang="en-NO" dirty="0"/>
                  <a:t>he </a:t>
                </a:r>
                <a:r>
                  <a:rPr lang="en-NO" dirty="0">
                    <a:solidFill>
                      <a:schemeClr val="accent6"/>
                    </a:solidFill>
                  </a:rPr>
                  <a:t>U-shape</a:t>
                </a:r>
                <a:r>
                  <a:rPr lang="en-NO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  <m:sub>
                        <m:r>
                          <a:rPr lang="en-US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2B407-9A7D-3046-B242-69574E983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539" y="1629408"/>
                <a:ext cx="3842425" cy="396391"/>
              </a:xfrm>
              <a:prstGeom prst="rect">
                <a:avLst/>
              </a:prstGeom>
              <a:blipFill>
                <a:blip r:embed="rId6"/>
                <a:stretch>
                  <a:fillRect l="-987" t="-9375"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05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Decomposition of MSE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73F10-69C0-9DFA-3A2D-D8378541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71" y="1778633"/>
            <a:ext cx="3129948" cy="471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3742A-C3C6-4534-4AD4-C1D50614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915" y="1991501"/>
            <a:ext cx="1333500" cy="1104900"/>
          </a:xfrm>
          <a:prstGeom prst="rect">
            <a:avLst/>
          </a:prstGeom>
        </p:spPr>
      </p:pic>
      <p:pic>
        <p:nvPicPr>
          <p:cNvPr id="10" name="Picture 2" descr="Bias-Variance Tradeoff in Machine Learning">
            <a:extLst>
              <a:ext uri="{FF2B5EF4-FFF2-40B4-BE49-F238E27FC236}">
                <a16:creationId xmlns:a16="http://schemas.microsoft.com/office/drawing/2014/main" id="{2580F4EF-C4BD-511A-A20A-F85E12728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r="27670"/>
          <a:stretch/>
        </p:blipFill>
        <p:spPr bwMode="auto">
          <a:xfrm>
            <a:off x="-62174" y="1617100"/>
            <a:ext cx="4970745" cy="454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8CCB1-DA38-2965-0453-00FF114EE35B}"/>
              </a:ext>
            </a:extLst>
          </p:cNvPr>
          <p:cNvSpPr txBox="1"/>
          <p:nvPr/>
        </p:nvSpPr>
        <p:spPr>
          <a:xfrm>
            <a:off x="1396930" y="5824201"/>
            <a:ext cx="250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e.g. polynomial order</a:t>
            </a:r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93B7BF04-5B79-6E19-986E-D314D2EBE524}"/>
              </a:ext>
            </a:extLst>
          </p:cNvPr>
          <p:cNvSpPr/>
          <p:nvPr/>
        </p:nvSpPr>
        <p:spPr>
          <a:xfrm>
            <a:off x="525061" y="1878227"/>
            <a:ext cx="871869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046541B5-7FC4-1836-DEC0-6EBCC0348DEC}"/>
              </a:ext>
            </a:extLst>
          </p:cNvPr>
          <p:cNvSpPr/>
          <p:nvPr/>
        </p:nvSpPr>
        <p:spPr>
          <a:xfrm>
            <a:off x="2791606" y="1878227"/>
            <a:ext cx="1198663" cy="3693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5ACBC2-B7AD-ACD6-F560-D601D1842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65" y="3973730"/>
            <a:ext cx="1336165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C3BA19-6481-A866-40E5-6755C58AF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114" y="4650207"/>
            <a:ext cx="1336165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5F5576-80ED-DFEE-B8C9-82F54DDE5174}"/>
                  </a:ext>
                </a:extLst>
              </p:cNvPr>
              <p:cNvSpPr txBox="1"/>
              <p:nvPr/>
            </p:nvSpPr>
            <p:spPr>
              <a:xfrm>
                <a:off x="3200440" y="4753878"/>
                <a:ext cx="805882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5F5576-80ED-DFEE-B8C9-82F54DDE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40" y="4753878"/>
                <a:ext cx="805882" cy="396391"/>
              </a:xfrm>
              <a:prstGeom prst="rect">
                <a:avLst/>
              </a:prstGeom>
              <a:blipFill>
                <a:blip r:embed="rId6"/>
                <a:stretch>
                  <a:fillRect r="-34375"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144C2F-82B9-CE05-2198-76AC27C51E32}"/>
                  </a:ext>
                </a:extLst>
              </p:cNvPr>
              <p:cNvSpPr txBox="1"/>
              <p:nvPr/>
            </p:nvSpPr>
            <p:spPr>
              <a:xfrm>
                <a:off x="3200440" y="3525173"/>
                <a:ext cx="987466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144C2F-82B9-CE05-2198-76AC27C5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40" y="3525173"/>
                <a:ext cx="987466" cy="396391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F9C02EB2-3C86-B63F-10D1-A0100E9AA3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8"/>
          <a:stretch>
            <a:fillRect/>
          </a:stretch>
        </p:blipFill>
        <p:spPr>
          <a:xfrm>
            <a:off x="5527765" y="126411"/>
            <a:ext cx="6554885" cy="1207109"/>
          </a:xfrm>
          <a:prstGeom prst="rect">
            <a:avLst/>
          </a:prstGeom>
        </p:spPr>
      </p:pic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4A723882-112D-B8AB-7FDA-D62075052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035" y="2432446"/>
            <a:ext cx="4095685" cy="2885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6E09A2-D0E4-3DC5-D76C-034E69516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7968" y="5711584"/>
            <a:ext cx="2317271" cy="4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B17-E0F8-4DBC-8880-17C5B0C36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</p:spTree>
    <p:extLst>
      <p:ext uri="{BB962C8B-B14F-4D97-AF65-F5344CB8AC3E}">
        <p14:creationId xmlns:p14="http://schemas.microsoft.com/office/powerpoint/2010/main" val="2929253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B43FB-9E10-47BF-AF0D-B591DDA3B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Statistical learning</a:t>
            </a:r>
            <a:r>
              <a:rPr lang="en-US" dirty="0"/>
              <a:t> is the process of learning from data. We would like to</a:t>
            </a:r>
          </a:p>
          <a:p>
            <a:pPr lvl="1"/>
            <a:r>
              <a:rPr lang="en-US" dirty="0"/>
              <a:t>draw conclusions about the relations between the variables (</a:t>
            </a:r>
            <a:r>
              <a:rPr lang="en-US" dirty="0">
                <a:solidFill>
                  <a:srgbClr val="C00000"/>
                </a:solidFill>
              </a:rPr>
              <a:t>inference</a:t>
            </a:r>
            <a:r>
              <a:rPr lang="en-US" dirty="0"/>
              <a:t>) or</a:t>
            </a:r>
          </a:p>
          <a:p>
            <a:pPr lvl="1"/>
            <a:r>
              <a:rPr lang="en-US" dirty="0"/>
              <a:t>find a predictive function for new observations (</a:t>
            </a:r>
            <a:r>
              <a:rPr lang="en-US" dirty="0">
                <a:solidFill>
                  <a:srgbClr val="C00000"/>
                </a:solidFill>
              </a:rPr>
              <a:t>prediction</a:t>
            </a:r>
            <a:r>
              <a:rPr lang="en-US" dirty="0"/>
              <a:t>).</a:t>
            </a:r>
          </a:p>
          <a:p>
            <a:r>
              <a:rPr lang="en-US" dirty="0"/>
              <a:t>Want to find structures in the data </a:t>
            </a:r>
            <a:br>
              <a:rPr lang="en-US" dirty="0"/>
            </a:br>
            <a:r>
              <a:rPr lang="en-US" dirty="0"/>
              <a:t>that help us to learn something about the real world.</a:t>
            </a:r>
          </a:p>
          <a:p>
            <a:r>
              <a:rPr lang="en-US" dirty="0"/>
              <a:t>Plays a key role in many areas of science, finance and industry.</a:t>
            </a:r>
          </a:p>
          <a:p>
            <a:r>
              <a:rPr lang="en-US" dirty="0"/>
              <a:t>A fundamental ingredient in the training of a modern data scientist.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Fuster</a:t>
            </a:r>
            <a:r>
              <a:rPr lang="en-US" dirty="0"/>
              <a:t>-Parra, Pilar, et al. "A comparison between multiple regression models and CUN-BAE equation to predict body fat in adults." </a:t>
            </a:r>
            <a:r>
              <a:rPr lang="en-US" dirty="0" err="1"/>
              <a:t>PloS</a:t>
            </a:r>
            <a:r>
              <a:rPr lang="en-US" dirty="0"/>
              <a:t> one 10.3 (2015): e0122291.</a:t>
            </a:r>
          </a:p>
        </p:txBody>
      </p:sp>
      <p:pic>
        <p:nvPicPr>
          <p:cNvPr id="2052" name="Picture 4" descr="Regression from linear model 3a relating the percentage of body fat to... |  Download Scientific Diagram">
            <a:extLst>
              <a:ext uri="{FF2B5EF4-FFF2-40B4-BE49-F238E27FC236}">
                <a16:creationId xmlns:a16="http://schemas.microsoft.com/office/drawing/2014/main" id="{95F252FE-2D6D-A9BE-51F3-E13BED8D0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b="6673"/>
          <a:stretch/>
        </p:blipFill>
        <p:spPr bwMode="auto">
          <a:xfrm>
            <a:off x="8464730" y="2551815"/>
            <a:ext cx="3727269" cy="333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5C98C-4600-CA7B-FC6F-B00830CCDD4F}"/>
              </a:ext>
            </a:extLst>
          </p:cNvPr>
          <p:cNvSpPr txBox="1"/>
          <p:nvPr/>
        </p:nvSpPr>
        <p:spPr>
          <a:xfrm>
            <a:off x="9717573" y="5900393"/>
            <a:ext cx="112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09514-B662-7A9C-9880-9696A64C912C}"/>
              </a:ext>
            </a:extLst>
          </p:cNvPr>
          <p:cNvSpPr txBox="1"/>
          <p:nvPr/>
        </p:nvSpPr>
        <p:spPr>
          <a:xfrm rot="16200000">
            <a:off x="7673236" y="4065447"/>
            <a:ext cx="112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Body Fat</a:t>
            </a:r>
          </a:p>
        </p:txBody>
      </p:sp>
    </p:spTree>
    <p:extLst>
      <p:ext uri="{BB962C8B-B14F-4D97-AF65-F5344CB8AC3E}">
        <p14:creationId xmlns:p14="http://schemas.microsoft.com/office/powerpoint/2010/main" val="3942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D80-4933-412C-AA7B-9789AEC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A80-2FB7-4D90-9516-E936FFF6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variable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9D09-AFE2-4526-AB01-BEC9AA4D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1868-BA7E-47AB-BDE7-D004B00571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3074" name="Picture 2" descr="Qualitative vs Quantitative Data: Analysis, Definitions, Examples">
            <a:extLst>
              <a:ext uri="{FF2B5EF4-FFF2-40B4-BE49-F238E27FC236}">
                <a16:creationId xmlns:a16="http://schemas.microsoft.com/office/drawing/2014/main" id="{ECADE39F-A307-16EE-FD51-0F0C8D7526D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41" y="1610898"/>
            <a:ext cx="9285394" cy="49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92F555-FBE4-4EBB-825A-C43B3778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4762500"/>
            <a:ext cx="1749425" cy="17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776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25216</TotalTime>
  <Words>2744</Words>
  <Application>Microsoft Macintosh PowerPoint</Application>
  <PresentationFormat>Widescreen</PresentationFormat>
  <Paragraphs>512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Myriad Pro</vt:lpstr>
      <vt:lpstr>Segoe</vt:lpstr>
      <vt:lpstr>Arial</vt:lpstr>
      <vt:lpstr>Arial Black</vt:lpstr>
      <vt:lpstr>Calibri</vt:lpstr>
      <vt:lpstr>Cambria Math</vt:lpstr>
      <vt:lpstr>Courier New</vt:lpstr>
      <vt:lpstr>Microsoft Sans Serif</vt:lpstr>
      <vt:lpstr>Trebuchet MS</vt:lpstr>
      <vt:lpstr>Wingdings</vt:lpstr>
      <vt:lpstr>Light grey logo</vt:lpstr>
      <vt:lpstr>Module 2, Part 1: Statistical Learning TMA4268 Statistical Learning V2023</vt:lpstr>
      <vt:lpstr>Acknowledgements</vt:lpstr>
      <vt:lpstr>Acknowledgements</vt:lpstr>
      <vt:lpstr>Introduction</vt:lpstr>
      <vt:lpstr>Introduction</vt:lpstr>
      <vt:lpstr>Introduction</vt:lpstr>
      <vt:lpstr>What is statistical learning?</vt:lpstr>
      <vt:lpstr>What is statistical learning?</vt:lpstr>
      <vt:lpstr>What is statistical learning?</vt:lpstr>
      <vt:lpstr>What is statistical learning?</vt:lpstr>
      <vt:lpstr>Examples of learning problems</vt:lpstr>
      <vt:lpstr>Examples of learning problems</vt:lpstr>
      <vt:lpstr>Examples of learning problems</vt:lpstr>
      <vt:lpstr>Examples of learning problems</vt:lpstr>
      <vt:lpstr>The Supervised Learning Problem</vt:lpstr>
      <vt:lpstr>The Supervised Learning Problem</vt:lpstr>
      <vt:lpstr>The Supervised Learning Problem</vt:lpstr>
      <vt:lpstr>Notation and key statistical concepts</vt:lpstr>
      <vt:lpstr>Notation and key statistical concepts</vt:lpstr>
      <vt:lpstr>The Unsupervised Learning Problem</vt:lpstr>
      <vt:lpstr>The Unsupervised Learning Problem</vt:lpstr>
      <vt:lpstr>Overall philosophy</vt:lpstr>
      <vt:lpstr>Overall philosophy</vt:lpstr>
      <vt:lpstr>Statistical Learning vs. Machine Learning</vt:lpstr>
      <vt:lpstr>Statistical Learning vs. Machine Learning</vt:lpstr>
      <vt:lpstr>Statistical Learning vs. Machine Learning</vt:lpstr>
      <vt:lpstr>Statistical Learning vs. Machine Learning</vt:lpstr>
      <vt:lpstr>Statistical Learning vs. Machine Learning</vt:lpstr>
      <vt:lpstr>Examples of Statistical Learning</vt:lpstr>
      <vt:lpstr>Examples of Statistical Learning</vt:lpstr>
      <vt:lpstr>Examples of Statistical Learning</vt:lpstr>
      <vt:lpstr>Two Reasons for Estimating f</vt:lpstr>
      <vt:lpstr>Two Reasons for Estimating f</vt:lpstr>
      <vt:lpstr>Two Reasons for Estimating f</vt:lpstr>
      <vt:lpstr>Two Reasons for Estimating f</vt:lpstr>
      <vt:lpstr>Two Reasons for Estimating f</vt:lpstr>
      <vt:lpstr>Two Reasons for Estimating f</vt:lpstr>
      <vt:lpstr>Two Reasons for Estimating f</vt:lpstr>
      <vt:lpstr>Two Reasons for Estimating f</vt:lpstr>
      <vt:lpstr>Two Reasons for Estimating f</vt:lpstr>
      <vt:lpstr>Estimating f</vt:lpstr>
      <vt:lpstr>Estimating f</vt:lpstr>
      <vt:lpstr>Estimating f</vt:lpstr>
      <vt:lpstr>Estimating f</vt:lpstr>
      <vt:lpstr>Estimating f</vt:lpstr>
      <vt:lpstr>Estimating f</vt:lpstr>
      <vt:lpstr>Estimating f</vt:lpstr>
      <vt:lpstr>Prediction Accuracy vs Interpretability</vt:lpstr>
      <vt:lpstr>Prediction Accuracy vs Interpretability</vt:lpstr>
      <vt:lpstr>Prediction Accuracy vs Interpretability</vt:lpstr>
      <vt:lpstr>Prediction Accuracy vs Interpretability</vt:lpstr>
      <vt:lpstr>Prediction Accuracy vs Interpretability</vt:lpstr>
      <vt:lpstr>Example for Potential Problems with High Flexibility  </vt:lpstr>
      <vt:lpstr>Example for Potential Problems with High Flexibility</vt:lpstr>
      <vt:lpstr>Example for Potential Problems with High Flexibility</vt:lpstr>
      <vt:lpstr>Example for Potential Problems with High Flexibility</vt:lpstr>
      <vt:lpstr>Assessing the Model Accuracy</vt:lpstr>
      <vt:lpstr>Assessing the Model Accuracy</vt:lpstr>
      <vt:lpstr>Assessing the Model Accuracy</vt:lpstr>
      <vt:lpstr>Assessing the Model Accuracy</vt:lpstr>
      <vt:lpstr>Example for Potential Problems with High Flexibility</vt:lpstr>
      <vt:lpstr>Assessing the Model Accuracy</vt:lpstr>
      <vt:lpstr>Assessing the Model Accuracy</vt:lpstr>
      <vt:lpstr>Assessing the Model Accuracy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1594</cp:revision>
  <dcterms:created xsi:type="dcterms:W3CDTF">2014-01-06T23:54:53Z</dcterms:created>
  <dcterms:modified xsi:type="dcterms:W3CDTF">2023-01-15T22:53:57Z</dcterms:modified>
</cp:coreProperties>
</file>